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  <p:sldMasterId id="2147483669" r:id="rId3"/>
    <p:sldMasterId id="2147483675" r:id="rId4"/>
  </p:sldMasterIdLst>
  <p:notesMasterIdLst>
    <p:notesMasterId r:id="rId48"/>
  </p:notesMasterIdLst>
  <p:handoutMasterIdLst>
    <p:handoutMasterId r:id="rId49"/>
  </p:handoutMasterIdLst>
  <p:sldIdLst>
    <p:sldId id="274" r:id="rId5"/>
    <p:sldId id="460" r:id="rId6"/>
    <p:sldId id="425" r:id="rId7"/>
    <p:sldId id="426" r:id="rId8"/>
    <p:sldId id="427" r:id="rId9"/>
    <p:sldId id="428" r:id="rId10"/>
    <p:sldId id="465" r:id="rId11"/>
    <p:sldId id="461" r:id="rId12"/>
    <p:sldId id="430" r:id="rId13"/>
    <p:sldId id="432" r:id="rId14"/>
    <p:sldId id="431" r:id="rId15"/>
    <p:sldId id="463" r:id="rId16"/>
    <p:sldId id="462" r:id="rId17"/>
    <p:sldId id="433" r:id="rId18"/>
    <p:sldId id="434" r:id="rId19"/>
    <p:sldId id="435" r:id="rId20"/>
    <p:sldId id="436" r:id="rId21"/>
    <p:sldId id="438" r:id="rId22"/>
    <p:sldId id="464" r:id="rId23"/>
    <p:sldId id="439" r:id="rId24"/>
    <p:sldId id="440" r:id="rId25"/>
    <p:sldId id="441" r:id="rId26"/>
    <p:sldId id="442" r:id="rId27"/>
    <p:sldId id="444" r:id="rId28"/>
    <p:sldId id="445" r:id="rId29"/>
    <p:sldId id="446" r:id="rId30"/>
    <p:sldId id="447" r:id="rId31"/>
    <p:sldId id="448" r:id="rId32"/>
    <p:sldId id="449" r:id="rId33"/>
    <p:sldId id="450" r:id="rId34"/>
    <p:sldId id="451" r:id="rId35"/>
    <p:sldId id="452" r:id="rId36"/>
    <p:sldId id="453" r:id="rId37"/>
    <p:sldId id="454" r:id="rId38"/>
    <p:sldId id="455" r:id="rId39"/>
    <p:sldId id="456" r:id="rId40"/>
    <p:sldId id="457" r:id="rId41"/>
    <p:sldId id="458" r:id="rId42"/>
    <p:sldId id="459" r:id="rId43"/>
    <p:sldId id="417" r:id="rId44"/>
    <p:sldId id="466" r:id="rId45"/>
    <p:sldId id="419" r:id="rId46"/>
    <p:sldId id="467" r:id="rId47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EEDC"/>
    <a:srgbClr val="F0A22E"/>
    <a:srgbClr val="603A14"/>
    <a:srgbClr val="E85C0E"/>
    <a:srgbClr val="BAB398"/>
    <a:srgbClr val="ADA485"/>
    <a:srgbClr val="C6C0AA"/>
    <a:srgbClr val="663606"/>
    <a:srgbClr val="663106"/>
    <a:srgbClr val="F8DC9E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221" autoAdjust="0"/>
    <p:restoredTop sz="94533" autoAdjust="0"/>
  </p:normalViewPr>
  <p:slideViewPr>
    <p:cSldViewPr>
      <p:cViewPr varScale="1">
        <p:scale>
          <a:sx n="71" d="100"/>
          <a:sy n="71" d="100"/>
        </p:scale>
        <p:origin x="-280" y="-68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slideMaster" Target="slideMasters/slideMaster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commentAuthors" Target="comment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viewProps" Target="viewProps.xml"/><Relationship Id="rId4" Type="http://schemas.openxmlformats.org/officeDocument/2006/relationships/slideMaster" Target="slideMasters/slideMaster3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51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2/24/2016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2/24/2016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1515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13963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62202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4773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smtClean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smtClean="0">
              <a:solidFill>
                <a:prstClr val="black"/>
              </a:solidFill>
            </a:endParaRPr>
          </a:p>
          <a:p>
            <a:r>
              <a:rPr lang="en-US" sz="1000" smtClean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 smtClean="0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 smtClean="0">
                <a:solidFill>
                  <a:prstClr val="black"/>
                </a:solidFill>
              </a:rPr>
              <a:t> </a:t>
            </a:r>
            <a:r>
              <a:rPr lang="en-US" sz="1000" smtClean="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41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92770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9941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smtClean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smtClean="0">
              <a:solidFill>
                <a:prstClr val="black"/>
              </a:solidFill>
            </a:endParaRPr>
          </a:p>
          <a:p>
            <a:r>
              <a:rPr lang="en-US" sz="1000" smtClean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 smtClean="0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 smtClean="0">
                <a:solidFill>
                  <a:prstClr val="black"/>
                </a:solidFill>
              </a:rPr>
              <a:t> </a:t>
            </a:r>
            <a:r>
              <a:rPr lang="en-US" sz="1000" smtClean="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43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27620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10.png"/><Relationship Id="rId3" Type="http://schemas.openxmlformats.org/officeDocument/2006/relationships/image" Target="../media/image9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2350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2/24/2016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957244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ource Code Examp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 marL="0" indent="0">
              <a:buNone/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Sample source code:</a:t>
            </a:r>
            <a:endParaRPr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24013" y="1892119"/>
            <a:ext cx="10940800" cy="1689281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4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 smtClean="0"/>
              <a:t>Source code box</a:t>
            </a:r>
          </a:p>
          <a:p>
            <a:pPr marL="0" lvl="0"/>
            <a:r>
              <a:rPr lang="en-US" noProof="1" smtClean="0"/>
              <a:t>…</a:t>
            </a:r>
          </a:p>
          <a:p>
            <a:pPr marL="0" lvl="0"/>
            <a:r>
              <a:rPr lang="en-US" noProof="1" smtClean="0"/>
              <a:t>…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77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2/24/2016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6231846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3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3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221514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37085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F8EE66-140D-4892-B38A-8F53C0F50118}" type="datetime1">
              <a:rPr lang="en-US" smtClean="0"/>
              <a:t>2/24/2016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1927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2/24/2016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10236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510588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70610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603A14"/>
                </a:solidFill>
              </a:rPr>
              <a:t>?</a:t>
            </a:r>
            <a:endParaRPr lang="en-US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 smtClean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10864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5.jpeg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9.xml"/><Relationship Id="rId4" Type="http://schemas.openxmlformats.org/officeDocument/2006/relationships/slideLayout" Target="../slideLayouts/slideLayout8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0F7015-F014-4B67-A83B-8317302BDA51}" type="datetime1">
              <a:rPr lang="en-US" smtClean="0"/>
              <a:t>2/24/2016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2/24/2016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0829032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2/24/2016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5452872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15.png"/><Relationship Id="rId5" Type="http://schemas.openxmlformats.org/officeDocument/2006/relationships/image" Target="../media/image11.png"/><Relationship Id="rId10" Type="http://schemas.openxmlformats.org/officeDocument/2006/relationships/image" Target="../media/image3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hyperlink" Target="http://softuni.org/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://learn.jquery.com/using-jquery-core/selecting-elements/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png"/><Relationship Id="rId4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gif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40.gif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40.gif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hyperlink" Target="http://www.indeavr.com/" TargetMode="External"/><Relationship Id="rId18" Type="http://schemas.openxmlformats.org/officeDocument/2006/relationships/hyperlink" Target="http://netpeak.bg/" TargetMode="External"/><Relationship Id="rId3" Type="http://schemas.openxmlformats.org/officeDocument/2006/relationships/hyperlink" Target="http://www.luxoft.com/" TargetMode="External"/><Relationship Id="rId21" Type="http://schemas.openxmlformats.org/officeDocument/2006/relationships/image" Target="../media/image52.png"/><Relationship Id="rId7" Type="http://schemas.openxmlformats.org/officeDocument/2006/relationships/hyperlink" Target="http://komfo.com/" TargetMode="External"/><Relationship Id="rId12" Type="http://schemas.openxmlformats.org/officeDocument/2006/relationships/image" Target="../media/image48.png"/><Relationship Id="rId17" Type="http://schemas.openxmlformats.org/officeDocument/2006/relationships/image" Target="../media/image50.png"/><Relationship Id="rId2" Type="http://schemas.openxmlformats.org/officeDocument/2006/relationships/notesSlide" Target="../notesSlides/notesSlide5.xml"/><Relationship Id="rId16" Type="http://schemas.openxmlformats.org/officeDocument/2006/relationships/hyperlink" Target="http://www.infragistics.com/" TargetMode="External"/><Relationship Id="rId20" Type="http://schemas.openxmlformats.org/officeDocument/2006/relationships/hyperlink" Target="http://www.superhosting.bg/" TargetMode="Externa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5.png"/><Relationship Id="rId11" Type="http://schemas.openxmlformats.org/officeDocument/2006/relationships/hyperlink" Target="http://www.softwaregroup-bg.com/" TargetMode="External"/><Relationship Id="rId5" Type="http://schemas.openxmlformats.org/officeDocument/2006/relationships/hyperlink" Target="http://xs-software.com/" TargetMode="External"/><Relationship Id="rId15" Type="http://schemas.openxmlformats.org/officeDocument/2006/relationships/hyperlink" Target="https://softuni.bg/courses/javascript-applications/" TargetMode="External"/><Relationship Id="rId10" Type="http://schemas.openxmlformats.org/officeDocument/2006/relationships/image" Target="../media/image47.png"/><Relationship Id="rId19" Type="http://schemas.openxmlformats.org/officeDocument/2006/relationships/image" Target="../media/image51.png"/><Relationship Id="rId4" Type="http://schemas.openxmlformats.org/officeDocument/2006/relationships/image" Target="../media/image44.png"/><Relationship Id="rId9" Type="http://schemas.openxmlformats.org/officeDocument/2006/relationships/hyperlink" Target="http://smartit.bg/" TargetMode="External"/><Relationship Id="rId14" Type="http://schemas.openxmlformats.org/officeDocument/2006/relationships/image" Target="../media/image4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reativecommons.org/licenses/by-nc-sa/3.0/deed.en_US" TargetMode="External"/><Relationship Id="rId5" Type="http://schemas.openxmlformats.org/officeDocument/2006/relationships/hyperlink" Target="http://telerikacademy.com/Courses/Courses/Details/182" TargetMode="External"/><Relationship Id="rId4" Type="http://schemas.openxmlformats.org/officeDocument/2006/relationships/image" Target="../media/image11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6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5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54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9.png"/><Relationship Id="rId14" Type="http://schemas.openxmlformats.org/officeDocument/2006/relationships/image" Target="../media/image5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jquery.com/" TargetMode="External"/><Relationship Id="rId2" Type="http://schemas.openxmlformats.org/officeDocument/2006/relationships/hyperlink" Target="http://trends.builtwith.com/javascript/jQuery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code.jquery.com/jquery-2.2.1.js" TargetMode="External"/><Relationship Id="rId2" Type="http://schemas.openxmlformats.org/officeDocument/2006/relationships/hyperlink" Target="http://www.jquery.com/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5103812" y="1427228"/>
            <a:ext cx="6391741" cy="1087372"/>
          </a:xfrm>
        </p:spPr>
        <p:txBody>
          <a:bodyPr>
            <a:normAutofit/>
          </a:bodyPr>
          <a:lstStyle/>
          <a:p>
            <a:r>
              <a:rPr lang="en-US" dirty="0" smtClean="0"/>
              <a:t>jQuery Overview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4875212" y="2577262"/>
            <a:ext cx="6620341" cy="623138"/>
          </a:xfrm>
        </p:spPr>
        <p:txBody>
          <a:bodyPr>
            <a:normAutofit fontScale="92500"/>
          </a:bodyPr>
          <a:lstStyle/>
          <a:p>
            <a:r>
              <a:rPr lang="en-US" dirty="0"/>
              <a:t>Unleash the Power of jQuery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419600"/>
            <a:ext cx="3187613" cy="525135"/>
          </a:xfrm>
        </p:spPr>
        <p:txBody>
          <a:bodyPr/>
          <a:lstStyle/>
          <a:p>
            <a:r>
              <a:rPr lang="en-US" dirty="0" smtClean="0"/>
              <a:t>SoftUni Team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4889499"/>
            <a:ext cx="3187614" cy="444343"/>
          </a:xfrm>
        </p:spPr>
        <p:txBody>
          <a:bodyPr/>
          <a:lstStyle/>
          <a:p>
            <a:r>
              <a:rPr lang="en-US" dirty="0"/>
              <a:t>Technical </a:t>
            </a:r>
            <a:r>
              <a:rPr lang="en-US" dirty="0" smtClean="0"/>
              <a:t>Trainers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Software </a:t>
            </a:r>
            <a:r>
              <a:rPr lang="en-US" dirty="0" smtClean="0"/>
              <a:t>University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softuni.bg</a:t>
            </a:r>
            <a:endParaRPr lang="en-US" dirty="0"/>
          </a:p>
        </p:txBody>
      </p:sp>
      <p:pic>
        <p:nvPicPr>
          <p:cNvPr id="1028" name="Picture 4" title="CC-BY-NC-SA License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983" y="29726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5" name="Picture 1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446043">
            <a:off x="3702314" y="1258898"/>
            <a:ext cx="2418298" cy="762288"/>
          </a:xfrm>
          <a:prstGeom prst="roundRect">
            <a:avLst/>
          </a:prstGeom>
          <a:noFill/>
          <a:ln>
            <a:noFill/>
          </a:ln>
          <a:effectLst>
            <a:glow rad="139700">
              <a:schemeClr val="tx2">
                <a:lumMod val="60000"/>
                <a:lumOff val="40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5812" y="4343399"/>
            <a:ext cx="2307566" cy="1719137"/>
          </a:xfrm>
          <a:prstGeom prst="rect">
            <a:avLst/>
          </a:prstGeom>
        </p:spPr>
      </p:pic>
      <p:pic>
        <p:nvPicPr>
          <p:cNvPr id="1026" name="Picture 2" descr="http://jstricks.com/wp-content/uploads/2014/07/jquery-on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2016" y="4343399"/>
            <a:ext cx="2956396" cy="1719138"/>
          </a:xfrm>
          <a:prstGeom prst="rect">
            <a:avLst/>
          </a:prstGeom>
          <a:noFill/>
          <a:ln>
            <a:solidFill>
              <a:srgbClr val="00B0F0">
                <a:alpha val="50000"/>
              </a:srgb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title="Software University Foundation">
            <a:hlinkClick r:id="rId9" tooltip="Software University Foundation"/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33" t="-11972" r="-4044" b="1048"/>
          <a:stretch/>
        </p:blipFill>
        <p:spPr bwMode="auto">
          <a:xfrm>
            <a:off x="825157" y="1727069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4" name="Picture 13" descr="http://softuni.bg" title="SoftUni Code Wizard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250618" y="3810000"/>
            <a:ext cx="2278271" cy="2500255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 rot="576164">
            <a:off x="4740414" y="3859750"/>
            <a:ext cx="1403127" cy="4062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JS Apps</a:t>
            </a:r>
            <a:endParaRPr lang="en-US" b="1" spc="50" dirty="0">
              <a:ln w="9525" cmpd="sng">
                <a:solidFill>
                  <a:srgbClr val="FFA72A"/>
                </a:solidFill>
                <a:prstDash val="solid"/>
              </a:ln>
              <a:solidFill>
                <a:srgbClr val="FFF0D9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 smtClean="0">
                <a:latin typeface="+mj-lt"/>
                <a:cs typeface="Helvetica" charset="0"/>
                <a:sym typeface="Helvetica" charset="0"/>
              </a:rPr>
              <a:t>jQuery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+mj-lt"/>
                <a:cs typeface="Helvetica" charset="0"/>
                <a:sym typeface="Helvetica" charset="0"/>
              </a:rPr>
              <a:t>selectors</a:t>
            </a:r>
            <a:r>
              <a:rPr lang="en-US" dirty="0" smtClean="0">
                <a:latin typeface="+mj-lt"/>
                <a:cs typeface="Helvetica" charset="0"/>
                <a:sym typeface="Helvetica" charset="0"/>
              </a:rPr>
              <a:t> returns a collection of the items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latin typeface="+mj-lt"/>
                <a:cs typeface="Helvetica" charset="0"/>
                <a:sym typeface="Helvetica" charset="0"/>
              </a:rPr>
              <a:t>Even if there is only one item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latin typeface="+mj-lt"/>
                <a:cs typeface="Helvetica" charset="0"/>
                <a:sym typeface="Helvetica" charset="0"/>
              </a:rPr>
              <a:t>Can be stored in a variable or used right away</a:t>
            </a:r>
          </a:p>
          <a:p>
            <a:pPr>
              <a:lnSpc>
                <a:spcPct val="100000"/>
              </a:lnSpc>
            </a:pPr>
            <a:endParaRPr lang="en-US" dirty="0" smtClean="0">
              <a:latin typeface="+mj-lt"/>
              <a:cs typeface="Helvetica" charset="0"/>
              <a:sym typeface="Helvetica" charset="0"/>
            </a:endParaRPr>
          </a:p>
          <a:p>
            <a:pPr lvl="1" eaLnBrk="1" hangingPunct="1">
              <a:lnSpc>
                <a:spcPct val="100000"/>
              </a:lnSpc>
            </a:pPr>
            <a:endParaRPr lang="en-US" dirty="0">
              <a:latin typeface="+mj-lt"/>
              <a:cs typeface="Helvetica" charset="0"/>
              <a:sym typeface="Helvetica" charset="0"/>
            </a:endParaRPr>
          </a:p>
          <a:p>
            <a:pPr lvl="1" eaLnBrk="1" hangingPunct="1">
              <a:lnSpc>
                <a:spcPct val="100000"/>
              </a:lnSpc>
            </a:pPr>
            <a:endParaRPr lang="en-US" dirty="0" smtClean="0">
              <a:latin typeface="+mj-lt"/>
              <a:cs typeface="Helvetica" charset="0"/>
              <a:sym typeface="Helvetica" charset="0"/>
            </a:endParaRPr>
          </a:p>
          <a:p>
            <a:pPr eaLnBrk="1" hangingPunct="1">
              <a:lnSpc>
                <a:spcPct val="100000"/>
              </a:lnSpc>
            </a:pPr>
            <a:endParaRPr lang="en-US" dirty="0" smtClean="0">
              <a:hlinkClick r:id="rId2"/>
            </a:endParaRPr>
          </a:p>
          <a:p>
            <a:pPr eaLnBrk="1" hangingPunct="1">
              <a:lnSpc>
                <a:spcPct val="100000"/>
              </a:lnSpc>
              <a:spcBef>
                <a:spcPts val="1200"/>
              </a:spcBef>
            </a:pPr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://learn.jquery.com/using-jquery-core/selecting-elements/</a:t>
            </a:r>
            <a:endParaRPr lang="en-US" dirty="0" smtClean="0">
              <a:latin typeface="+mj-lt"/>
              <a:cs typeface="Helvetica" charset="0"/>
              <a:sym typeface="Helvetica" charset="0"/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Selection with jQuery</a:t>
            </a:r>
          </a:p>
        </p:txBody>
      </p:sp>
      <p:sp>
        <p:nvSpPr>
          <p:cNvPr id="9" name="Rectangle 8"/>
          <p:cNvSpPr/>
          <p:nvPr/>
        </p:nvSpPr>
        <p:spPr>
          <a:xfrm>
            <a:off x="303212" y="3276600"/>
            <a:ext cx="11582400" cy="164968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$('div</a:t>
            </a:r>
            <a:r>
              <a:rPr lang="en-US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</a:t>
            </a:r>
            <a:r>
              <a:rPr lang="en-US" sz="23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</a:t>
            </a:r>
            <a:r>
              <a:rPr lang="en-US" sz="23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Like: document.getElementsByTagName(</a:t>
            </a:r>
            <a:r>
              <a:rPr lang="en-US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'div');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$('.menu-item') </a:t>
            </a:r>
            <a:r>
              <a:rPr lang="en-US" sz="23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Like: document.getElementsByClassName('.menu-item');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$('#navigation') </a:t>
            </a:r>
            <a:r>
              <a:rPr lang="en-US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Like: </a:t>
            </a:r>
            <a:r>
              <a:rPr lang="en-US" sz="23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document.getElementById('navigation');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$('ul.menu li</a:t>
            </a:r>
            <a:r>
              <a:rPr lang="en-US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</a:t>
            </a:r>
            <a:r>
              <a:rPr lang="en-US" sz="23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</a:t>
            </a:r>
            <a:r>
              <a:rPr lang="en-US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Like: </a:t>
            </a:r>
            <a:r>
              <a:rPr lang="en-US" sz="23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document.querySelectorAll('ul.menu li');</a:t>
            </a:r>
            <a:endParaRPr lang="en-US" sz="23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03212" y="5178609"/>
            <a:ext cx="11582400" cy="48167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$('div').css('background', 'blue</a:t>
            </a:r>
            <a:r>
              <a:rPr lang="en-US" sz="23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');</a:t>
            </a:r>
            <a:r>
              <a:rPr lang="en-US" sz="23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// Make all DIVs blue</a:t>
            </a:r>
            <a:endParaRPr lang="en-US" sz="23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3915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dirty="0" smtClean="0"/>
              <a:t>DOM elements selection in jQuery is much like as in JavaScript</a:t>
            </a:r>
          </a:p>
          <a:p>
            <a:pPr lvl="1">
              <a:lnSpc>
                <a:spcPct val="1200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US" dirty="0" smtClean="0"/>
              <a:t>All selector</a:t>
            </a:r>
          </a:p>
          <a:p>
            <a:pPr lvl="1">
              <a:lnSpc>
                <a:spcPct val="1200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US" dirty="0" smtClean="0"/>
              <a:t>Class selector </a:t>
            </a:r>
          </a:p>
          <a:p>
            <a:pPr lvl="1">
              <a:lnSpc>
                <a:spcPct val="1200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US" dirty="0" smtClean="0"/>
              <a:t>Element selector</a:t>
            </a:r>
          </a:p>
          <a:p>
            <a:pPr lvl="1">
              <a:lnSpc>
                <a:spcPct val="1200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US" dirty="0" smtClean="0"/>
              <a:t>Id selector</a:t>
            </a:r>
          </a:p>
          <a:p>
            <a:pPr lvl="1">
              <a:lnSpc>
                <a:spcPct val="1200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US" dirty="0" smtClean="0"/>
              <a:t>Multiple selector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jQuery Selectors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960812" y="2191940"/>
            <a:ext cx="7772400" cy="4154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dirty="0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$('*') </a:t>
            </a:r>
            <a:r>
              <a:rPr lang="en-US" sz="21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Selects all elements</a:t>
            </a:r>
            <a:endParaRPr lang="en-US" sz="21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960811" y="3048000"/>
            <a:ext cx="7772400" cy="4154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dirty="0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$('.class') </a:t>
            </a:r>
            <a:r>
              <a:rPr lang="en-US" sz="21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Selects all elements by class name</a:t>
            </a:r>
            <a:endParaRPr lang="en-US" sz="21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960812" y="3921204"/>
            <a:ext cx="7772400" cy="4154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dirty="0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$('section') </a:t>
            </a:r>
            <a:r>
              <a:rPr lang="en-US" sz="21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Selects all elements by tag name</a:t>
            </a:r>
            <a:endParaRPr lang="en-US" sz="21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960811" y="4823936"/>
            <a:ext cx="7772400" cy="4154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dirty="0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$('#id') </a:t>
            </a:r>
            <a:r>
              <a:rPr lang="en-US" sz="21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Selects a element by given id attribute</a:t>
            </a:r>
            <a:endParaRPr lang="en-US" sz="21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960811" y="5726668"/>
            <a:ext cx="7772400" cy="4154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dirty="0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$('selector1, selector2') </a:t>
            </a:r>
            <a:r>
              <a:rPr lang="en-US" sz="21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sz="2100" b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Combines two selectors</a:t>
            </a:r>
            <a:endParaRPr lang="en-US" sz="21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2769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Filter Selectors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760413" y="5024735"/>
            <a:ext cx="105918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$('li:eq(2)')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Selects the element at index 2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60414" y="1219200"/>
            <a:ext cx="5105399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$('li:even')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Even &lt;li&gt;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246812" y="1220497"/>
            <a:ext cx="5105399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$('li:odd')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Odd &lt;li&gt;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760414" y="1985665"/>
            <a:ext cx="5105399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$('li:first')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First &lt;li&gt;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246813" y="1990374"/>
            <a:ext cx="5105399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$('li:last')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Last &lt;li&gt;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60412" y="5786735"/>
            <a:ext cx="105918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$('li:not(:checked)')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Elements not matching the selector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760414" y="3500979"/>
            <a:ext cx="105918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$('li:has(p)')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Selects all &lt;li&gt; holding &lt;p&gt; inside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760413" y="4258270"/>
            <a:ext cx="10591799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$('li:contains("Sofia")')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Selects &lt;li&gt; holding given text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760414" y="2747665"/>
            <a:ext cx="10591799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$('li:first-child')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Selets the first child of &lt;li&gt;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4401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Attribute selectors support "contains" / "starts with" semantic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Attribute Selectors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912813" y="2057400"/>
            <a:ext cx="10278266" cy="193899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&lt;body&gt;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&lt;a href="index.html" hreflang="en"&gt;Home&lt;/a&gt;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&lt;a href="about.html" hreflang="en-UK"&gt;About&lt;/a&gt;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&lt;a href="contacts.html" hreflang="bg"&gt;Contacts&lt;/a&gt;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&lt;/body&gt;</a:t>
            </a:r>
          </a:p>
        </p:txBody>
      </p:sp>
      <p:sp>
        <p:nvSpPr>
          <p:cNvPr id="12" name="Rectangle 11"/>
          <p:cNvSpPr/>
          <p:nvPr/>
        </p:nvSpPr>
        <p:spPr>
          <a:xfrm>
            <a:off x="912812" y="4550439"/>
            <a:ext cx="10278266" cy="156966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&lt;script&gt;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$('a[hreflang</a:t>
            </a:r>
            <a:r>
              <a:rPr lang="bg-BG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="en"]')</a:t>
            </a:r>
            <a:r>
              <a:rPr lang="en-GB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.css('color', 'red');</a:t>
            </a:r>
            <a:endParaRPr lang="en-US" b="1" noProof="1" smtClean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$('a[hreflang</a:t>
            </a:r>
            <a:r>
              <a:rPr lang="en-GB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^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="en"]')</a:t>
            </a:r>
            <a:r>
              <a:rPr lang="en-GB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.css('color', 'green');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&lt;/script&gt;</a:t>
            </a:r>
          </a:p>
        </p:txBody>
      </p:sp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4292826" y="4249813"/>
            <a:ext cx="1496786" cy="509301"/>
          </a:xfrm>
          <a:prstGeom prst="wedgeRoundRectCallout">
            <a:avLst>
              <a:gd name="adj1" fmla="val -84789"/>
              <a:gd name="adj2" fmla="val 72512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noProof="1" smtClean="0">
                <a:solidFill>
                  <a:srgbClr val="FBEEDC"/>
                </a:solidFill>
                <a:cs typeface="Consolas" panose="020B0609020204030204" pitchFamily="49" charset="0"/>
              </a:rPr>
              <a:t>contains</a:t>
            </a:r>
            <a:endParaRPr lang="en-US" noProof="1">
              <a:solidFill>
                <a:srgbClr val="FBEEDC"/>
              </a:solidFill>
              <a:cs typeface="Consolas" panose="020B0609020204030204" pitchFamily="49" charset="0"/>
            </a:endParaRPr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4032645" y="5815299"/>
            <a:ext cx="1833167" cy="509301"/>
          </a:xfrm>
          <a:prstGeom prst="wedgeRoundRectCallout">
            <a:avLst>
              <a:gd name="adj1" fmla="val -67924"/>
              <a:gd name="adj2" fmla="val -67465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noProof="1" smtClean="0">
                <a:solidFill>
                  <a:srgbClr val="FBEEDC"/>
                </a:solidFill>
                <a:cs typeface="Consolas" panose="020B0609020204030204" pitchFamily="49" charset="0"/>
              </a:rPr>
              <a:t>starts with</a:t>
            </a:r>
            <a:endParaRPr lang="en-US" noProof="1">
              <a:solidFill>
                <a:srgbClr val="FBEEDC"/>
              </a:solidFill>
              <a:cs typeface="Consolas" panose="020B0609020204030204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5419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2132012" y="4876800"/>
            <a:ext cx="7924800" cy="820600"/>
          </a:xfrm>
        </p:spPr>
        <p:txBody>
          <a:bodyPr/>
          <a:lstStyle/>
          <a:p>
            <a:r>
              <a:rPr lang="en-US" dirty="0"/>
              <a:t>Selection with jQuery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2132012" y="5740366"/>
            <a:ext cx="7924800" cy="719034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7" name="Picture 2" descr="http://www.fever18.com/wp-content/uploads/2010/12/what-is-html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9387" y="1219200"/>
            <a:ext cx="4210050" cy="3157539"/>
          </a:xfrm>
          <a:prstGeom prst="roundRect">
            <a:avLst>
              <a:gd name="adj" fmla="val 4423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12812" y="2364281"/>
            <a:ext cx="2482626" cy="867376"/>
          </a:xfrm>
          <a:prstGeom prst="rect">
            <a:avLst/>
          </a:prstGeom>
        </p:spPr>
      </p:pic>
      <p:pic>
        <p:nvPicPr>
          <p:cNvPr id="4098" name="Picture 2" descr="http://cdnm.tutorialchip.com/wp-content/uploads/2011/08/jQuery-Element-Attribute-and-CSS-Selectors-Capabilities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3812" y="1997869"/>
            <a:ext cx="1600200" cy="1600200"/>
          </a:xfrm>
          <a:prstGeom prst="roundRect">
            <a:avLst>
              <a:gd name="adj" fmla="val 3055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0672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46212" y="4876800"/>
            <a:ext cx="8938472" cy="820600"/>
          </a:xfrm>
        </p:spPr>
        <p:txBody>
          <a:bodyPr/>
          <a:lstStyle/>
          <a:p>
            <a:r>
              <a:rPr lang="en-US" dirty="0" smtClean="0"/>
              <a:t>DOM Traversal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46212" y="5754968"/>
            <a:ext cx="8938472" cy="719034"/>
          </a:xfrm>
        </p:spPr>
        <p:txBody>
          <a:bodyPr/>
          <a:lstStyle/>
          <a:p>
            <a:r>
              <a:rPr lang="en-US" dirty="0" smtClean="0"/>
              <a:t>Traversing the Nodes of the DOM</a:t>
            </a:r>
            <a:endParaRPr lang="en-US" dirty="0"/>
          </a:p>
        </p:txBody>
      </p:sp>
      <p:pic>
        <p:nvPicPr>
          <p:cNvPr id="3074" name="Picture 2" descr="https://cdn.tutsplus.com/net/uploads/legacy/216_dom/img/dom_basic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8484" y="1295400"/>
            <a:ext cx="6453928" cy="2968806"/>
          </a:xfrm>
          <a:prstGeom prst="rect">
            <a:avLst/>
          </a:prstGeom>
          <a:noFill/>
          <a:effectLst>
            <a:glow>
              <a:schemeClr val="accent1">
                <a:alpha val="40000"/>
              </a:schemeClr>
            </a:glow>
            <a:softEdge rad="88900"/>
          </a:effectLst>
          <a:scene3d>
            <a:camera prst="orthographicFront">
              <a:rot lat="21252507" lon="20699207" rev="21356637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4778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effectLst>
            <a:softEdge rad="12700"/>
          </a:effectLst>
        </p:spPr>
        <p:txBody>
          <a:bodyPr/>
          <a:lstStyle/>
          <a:p>
            <a:r>
              <a:rPr lang="en-US" dirty="0" smtClean="0"/>
              <a:t>The DOM can be traversed with </a:t>
            </a:r>
            <a:r>
              <a:rPr lang="en-US" dirty="0"/>
              <a:t>jQuery, </a:t>
            </a:r>
            <a:r>
              <a:rPr lang="en-US" dirty="0" smtClean="0"/>
              <a:t>as </a:t>
            </a:r>
            <a:r>
              <a:rPr lang="en-US" dirty="0"/>
              <a:t>with plain </a:t>
            </a:r>
            <a:r>
              <a:rPr lang="en-US" dirty="0" smtClean="0"/>
              <a:t>JavaScript </a:t>
            </a:r>
          </a:p>
          <a:p>
            <a:pPr lvl="1"/>
            <a:r>
              <a:rPr lang="en-GB" dirty="0" smtClean="0"/>
              <a:t>jQuery has p</a:t>
            </a:r>
            <a:r>
              <a:rPr lang="en-US" dirty="0" smtClean="0"/>
              <a:t>roperties for:</a:t>
            </a:r>
          </a:p>
          <a:p>
            <a:pPr lvl="2"/>
            <a:r>
              <a:rPr lang="en-US" dirty="0" smtClean="0"/>
              <a:t>Next and previous siblings</a:t>
            </a:r>
          </a:p>
          <a:p>
            <a:pPr lvl="2"/>
            <a:r>
              <a:rPr lang="en-US" dirty="0" smtClean="0"/>
              <a:t>Parents and children</a:t>
            </a:r>
          </a:p>
          <a:p>
            <a:pPr lvl="2"/>
            <a:r>
              <a:rPr lang="en-US" dirty="0" smtClean="0"/>
              <a:t>First and last in a collection</a:t>
            </a:r>
          </a:p>
          <a:p>
            <a:r>
              <a:rPr lang="en-GB" dirty="0" smtClean="0"/>
              <a:t>It </a:t>
            </a:r>
            <a:r>
              <a:rPr lang="en-GB" dirty="0"/>
              <a:t>is impossible to reference 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elements </a:t>
            </a:r>
            <a:r>
              <a:rPr lang="en-GB" dirty="0"/>
              <a:t>that are not yet </a:t>
            </a:r>
            <a:r>
              <a:rPr lang="en-GB" dirty="0" smtClean="0"/>
              <a:t>rendered </a:t>
            </a:r>
            <a:br>
              <a:rPr lang="en-GB" dirty="0" smtClean="0"/>
            </a:br>
            <a:r>
              <a:rPr lang="en-GB" dirty="0" smtClean="0"/>
              <a:t>at </a:t>
            </a:r>
            <a:r>
              <a:rPr lang="en-GB" dirty="0"/>
              <a:t>the time of script </a:t>
            </a:r>
            <a:r>
              <a:rPr lang="en-GB" dirty="0" smtClean="0"/>
              <a:t>execution!</a:t>
            </a:r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DOM Traversal</a:t>
            </a:r>
            <a:endParaRPr lang="en-US" dirty="0"/>
          </a:p>
        </p:txBody>
      </p:sp>
      <p:pic>
        <p:nvPicPr>
          <p:cNvPr id="1028" name="Picture 4" descr="http://compiler.ir/wp-content/uploads/2014/04/dom-tre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0812" y="2261901"/>
            <a:ext cx="3469642" cy="4042383"/>
          </a:xfrm>
          <a:prstGeom prst="rect">
            <a:avLst/>
          </a:prstGeom>
          <a:noFill/>
          <a:effectLst>
            <a:softEdge rad="254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2106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jQuery.next()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jQuery.prev()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Returns the next / previous sibling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Returns an HTML element, not a [text] node</a:t>
            </a:r>
          </a:p>
          <a:p>
            <a:pPr>
              <a:lnSpc>
                <a:spcPct val="100000"/>
              </a:lnSpc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next([selector])</a:t>
            </a:r>
            <a:r>
              <a:rPr lang="en-US" dirty="0" smtClean="0"/>
              <a:t> &amp;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prev([selector])</a:t>
            </a:r>
            <a:r>
              <a:rPr lang="en-US" dirty="0" smtClean="0"/>
              <a:t> can take selector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Returns the next/previous sibling, that matches selector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DOM Traversal: Next and Previous</a:t>
            </a:r>
            <a:endParaRPr lang="en-US" dirty="0"/>
          </a:p>
        </p:txBody>
      </p:sp>
      <p:sp>
        <p:nvSpPr>
          <p:cNvPr id="7" name="Text Placeholder 1"/>
          <p:cNvSpPr txBox="1">
            <a:spLocks/>
          </p:cNvSpPr>
          <p:nvPr/>
        </p:nvSpPr>
        <p:spPr>
          <a:xfrm>
            <a:off x="4189412" y="4648200"/>
            <a:ext cx="7352425" cy="178510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>
            <a:lvl1pPr marL="0" indent="0" algn="l" rtl="0" eaLnBrk="0" fontAlgn="base" hangingPunct="0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bg-BG" sz="2200" noProof="1" smtClean="0">
                <a:solidFill>
                  <a:srgbClr val="FBEEDC"/>
                </a:solidFill>
              </a:rPr>
              <a:t>var first = $('li').first();</a:t>
            </a:r>
          </a:p>
          <a:p>
            <a:pPr>
              <a:lnSpc>
                <a:spcPct val="120000"/>
              </a:lnSpc>
            </a:pPr>
            <a:r>
              <a:rPr lang="bg-BG" sz="2200" noProof="1" smtClean="0">
                <a:solidFill>
                  <a:srgbClr val="FBEEDC"/>
                </a:solidFill>
              </a:rPr>
              <a:t>console.log(first.text()); </a:t>
            </a:r>
            <a:r>
              <a:rPr lang="bg-BG" sz="2200" noProof="1" smtClean="0">
                <a:solidFill>
                  <a:schemeClr val="tx2">
                    <a:lumMod val="75000"/>
                  </a:schemeClr>
                </a:solidFill>
              </a:rPr>
              <a:t>// "Item 1"</a:t>
            </a:r>
          </a:p>
          <a:p>
            <a:pPr>
              <a:lnSpc>
                <a:spcPct val="120000"/>
              </a:lnSpc>
            </a:pPr>
            <a:r>
              <a:rPr lang="bg-BG" sz="2200" noProof="1" smtClean="0">
                <a:solidFill>
                  <a:srgbClr val="FBEEDC"/>
                </a:solidFill>
              </a:rPr>
              <a:t>console.log(first.next().text()); </a:t>
            </a:r>
            <a:r>
              <a:rPr lang="bg-BG" sz="2200" noProof="1" smtClean="0">
                <a:solidFill>
                  <a:schemeClr val="tx2">
                    <a:lumMod val="75000"/>
                  </a:schemeClr>
                </a:solidFill>
              </a:rPr>
              <a:t>// "Item 2"</a:t>
            </a:r>
          </a:p>
          <a:p>
            <a:pPr>
              <a:lnSpc>
                <a:spcPct val="120000"/>
              </a:lnSpc>
            </a:pPr>
            <a:r>
              <a:rPr lang="bg-BG" sz="2200" noProof="1" smtClean="0">
                <a:solidFill>
                  <a:srgbClr val="FBEEDC"/>
                </a:solidFill>
              </a:rPr>
              <a:t>console.log(first.prev().text()); </a:t>
            </a:r>
            <a:r>
              <a:rPr lang="bg-BG" sz="2200" noProof="1" smtClean="0">
                <a:solidFill>
                  <a:schemeClr val="tx2">
                    <a:lumMod val="75000"/>
                  </a:schemeClr>
                </a:solidFill>
              </a:rPr>
              <a:t>// ""</a:t>
            </a:r>
            <a:endParaRPr lang="bg-BG" sz="2200" noProof="1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6" name="Text Placeholder 1"/>
          <p:cNvSpPr txBox="1">
            <a:spLocks/>
          </p:cNvSpPr>
          <p:nvPr/>
        </p:nvSpPr>
        <p:spPr>
          <a:xfrm>
            <a:off x="684212" y="4648200"/>
            <a:ext cx="3124200" cy="178510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0" fontAlgn="base" hangingPunct="0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200" dirty="0">
                <a:solidFill>
                  <a:srgbClr val="FBEEDC"/>
                </a:solidFill>
              </a:rPr>
              <a:t>&lt;ul&gt;</a:t>
            </a:r>
          </a:p>
          <a:p>
            <a:r>
              <a:rPr lang="it-IT" sz="2200" dirty="0">
                <a:solidFill>
                  <a:srgbClr val="FBEEDC"/>
                </a:solidFill>
              </a:rPr>
              <a:t>  &lt;li&gt;Item 1&lt;/li&gt;</a:t>
            </a:r>
          </a:p>
          <a:p>
            <a:r>
              <a:rPr lang="it-IT" sz="2200" dirty="0">
                <a:solidFill>
                  <a:srgbClr val="FBEEDC"/>
                </a:solidFill>
              </a:rPr>
              <a:t>  &lt;li&gt;Item 2&lt;/li&gt;</a:t>
            </a:r>
          </a:p>
          <a:p>
            <a:r>
              <a:rPr lang="it-IT" sz="2200" dirty="0">
                <a:solidFill>
                  <a:srgbClr val="FBEEDC"/>
                </a:solidFill>
              </a:rPr>
              <a:t>  &lt;</a:t>
            </a:r>
            <a:r>
              <a:rPr lang="it-IT" sz="2200" dirty="0" smtClean="0">
                <a:solidFill>
                  <a:srgbClr val="FBEEDC"/>
                </a:solidFill>
              </a:rPr>
              <a:t>li&gt;Item </a:t>
            </a:r>
            <a:r>
              <a:rPr lang="it-IT" sz="2200" dirty="0">
                <a:solidFill>
                  <a:srgbClr val="FBEEDC"/>
                </a:solidFill>
              </a:rPr>
              <a:t>3&lt;/li&gt;</a:t>
            </a:r>
          </a:p>
          <a:p>
            <a:r>
              <a:rPr lang="it-IT" sz="2200" dirty="0">
                <a:solidFill>
                  <a:srgbClr val="FBEEDC"/>
                </a:solidFill>
              </a:rPr>
              <a:t>&lt;/ul&gt;</a:t>
            </a:r>
            <a:endParaRPr lang="en-US" sz="2200" dirty="0">
              <a:solidFill>
                <a:srgbClr val="FBEEDC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718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jQuery.parent()</a:t>
            </a:r>
          </a:p>
          <a:p>
            <a:pPr lvl="1"/>
            <a:r>
              <a:rPr lang="en-US" dirty="0" smtClean="0"/>
              <a:t>Returns the parent of the element</a:t>
            </a:r>
          </a:p>
          <a:p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jQuery.parents([selector])</a:t>
            </a:r>
          </a:p>
          <a:p>
            <a:pPr lvl="1"/>
            <a:r>
              <a:rPr lang="en-US" dirty="0" smtClean="0"/>
              <a:t>Returns the first parent that matches the selector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DOM Traversal</a:t>
            </a:r>
            <a:r>
              <a:rPr lang="en-US" dirty="0" smtClean="0"/>
              <a:t>: Parent</a:t>
            </a:r>
            <a:endParaRPr lang="en-US" dirty="0"/>
          </a:p>
        </p:txBody>
      </p:sp>
      <p:sp>
        <p:nvSpPr>
          <p:cNvPr id="7" name="Text Placeholder 1"/>
          <p:cNvSpPr txBox="1">
            <a:spLocks/>
          </p:cNvSpPr>
          <p:nvPr/>
        </p:nvSpPr>
        <p:spPr>
          <a:xfrm>
            <a:off x="5408612" y="4584172"/>
            <a:ext cx="6399212" cy="163121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0" fontAlgn="base" hangingPunct="0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>
                <a:solidFill>
                  <a:srgbClr val="FBEEDC"/>
                </a:solidFill>
              </a:rPr>
              <a:t>var </a:t>
            </a:r>
            <a:r>
              <a:rPr lang="it-IT" dirty="0" smtClean="0">
                <a:solidFill>
                  <a:srgbClr val="FBEEDC"/>
                </a:solidFill>
              </a:rPr>
              <a:t>node </a:t>
            </a:r>
            <a:r>
              <a:rPr lang="it-IT" dirty="0">
                <a:solidFill>
                  <a:srgbClr val="FBEEDC"/>
                </a:solidFill>
              </a:rPr>
              <a:t>= </a:t>
            </a:r>
            <a:r>
              <a:rPr lang="it-IT" dirty="0" smtClean="0">
                <a:solidFill>
                  <a:srgbClr val="FBEEDC"/>
                </a:solidFill>
              </a:rPr>
              <a:t>$('.special');</a:t>
            </a:r>
            <a:endParaRPr lang="it-IT" dirty="0">
              <a:solidFill>
                <a:srgbClr val="FBEEDC"/>
              </a:solidFill>
            </a:endParaRPr>
          </a:p>
          <a:p>
            <a:r>
              <a:rPr lang="it-IT" dirty="0" smtClean="0">
                <a:solidFill>
                  <a:srgbClr val="FBEEDC"/>
                </a:solidFill>
              </a:rPr>
              <a:t>node.parent</a:t>
            </a:r>
            <a:r>
              <a:rPr lang="it-IT" dirty="0">
                <a:solidFill>
                  <a:srgbClr val="FBEEDC"/>
                </a:solidFill>
              </a:rPr>
              <a:t>().attr('</a:t>
            </a:r>
            <a:r>
              <a:rPr lang="it-IT" dirty="0" smtClean="0">
                <a:solidFill>
                  <a:srgbClr val="FBEEDC"/>
                </a:solidFill>
              </a:rPr>
              <a:t>id</a:t>
            </a:r>
            <a:r>
              <a:rPr lang="it-IT" dirty="0">
                <a:solidFill>
                  <a:srgbClr val="FBEEDC"/>
                </a:solidFill>
              </a:rPr>
              <a:t>'</a:t>
            </a:r>
            <a:r>
              <a:rPr lang="it-IT" dirty="0" smtClean="0">
                <a:solidFill>
                  <a:srgbClr val="FBEEDC"/>
                </a:solidFill>
              </a:rPr>
              <a:t>); </a:t>
            </a:r>
            <a:r>
              <a:rPr lang="it-IT" dirty="0" smtClean="0">
                <a:solidFill>
                  <a:schemeClr val="tx2">
                    <a:lumMod val="75000"/>
                  </a:schemeClr>
                </a:solidFill>
              </a:rPr>
              <a:t>// "</a:t>
            </a:r>
            <a:r>
              <a:rPr lang="it-IT" dirty="0">
                <a:solidFill>
                  <a:schemeClr val="tx2">
                    <a:lumMod val="75000"/>
                  </a:schemeClr>
                </a:solidFill>
              </a:rPr>
              <a:t>items-list"</a:t>
            </a:r>
          </a:p>
          <a:p>
            <a:r>
              <a:rPr lang="it-IT" dirty="0">
                <a:solidFill>
                  <a:srgbClr val="FBEEDC"/>
                </a:solidFill>
              </a:rPr>
              <a:t>node.parents(</a:t>
            </a:r>
            <a:r>
              <a:rPr lang="it-IT" dirty="0" smtClean="0">
                <a:solidFill>
                  <a:srgbClr val="FBEEDC"/>
                </a:solidFill>
              </a:rPr>
              <a:t>'div</a:t>
            </a:r>
            <a:r>
              <a:rPr lang="it-IT" dirty="0">
                <a:solidFill>
                  <a:srgbClr val="FBEEDC"/>
                </a:solidFill>
              </a:rPr>
              <a:t>').attr(</a:t>
            </a:r>
            <a:r>
              <a:rPr lang="it-IT" dirty="0" smtClean="0">
                <a:solidFill>
                  <a:srgbClr val="FBEEDC"/>
                </a:solidFill>
              </a:rPr>
              <a:t>'id</a:t>
            </a:r>
            <a:r>
              <a:rPr lang="it-IT" dirty="0">
                <a:solidFill>
                  <a:srgbClr val="FBEEDC"/>
                </a:solidFill>
              </a:rPr>
              <a:t>'); </a:t>
            </a:r>
            <a:r>
              <a:rPr lang="it-IT" dirty="0" smtClean="0">
                <a:solidFill>
                  <a:schemeClr val="tx2">
                    <a:lumMod val="75000"/>
                  </a:schemeClr>
                </a:solidFill>
              </a:rPr>
              <a:t>// "wrapper</a:t>
            </a:r>
            <a:r>
              <a:rPr lang="it-IT" dirty="0">
                <a:solidFill>
                  <a:schemeClr val="tx2">
                    <a:lumMod val="75000"/>
                  </a:schemeClr>
                </a:solidFill>
              </a:rPr>
              <a:t>"</a:t>
            </a:r>
          </a:p>
          <a:p>
            <a:r>
              <a:rPr lang="it-IT" dirty="0">
                <a:solidFill>
                  <a:srgbClr val="FBEEDC"/>
                </a:solidFill>
              </a:rPr>
              <a:t>node.parents('#wrapper').attr(</a:t>
            </a:r>
            <a:r>
              <a:rPr lang="it-IT" dirty="0" smtClean="0">
                <a:solidFill>
                  <a:srgbClr val="FBEEDC"/>
                </a:solidFill>
              </a:rPr>
              <a:t>'id</a:t>
            </a:r>
            <a:r>
              <a:rPr lang="it-IT" dirty="0">
                <a:solidFill>
                  <a:srgbClr val="FBEEDC"/>
                </a:solidFill>
              </a:rPr>
              <a:t>'); </a:t>
            </a:r>
            <a:r>
              <a:rPr lang="it-IT" dirty="0" smtClean="0">
                <a:solidFill>
                  <a:schemeClr val="tx2">
                    <a:lumMod val="75000"/>
                  </a:schemeClr>
                </a:solidFill>
              </a:rPr>
              <a:t>// "</a:t>
            </a:r>
            <a:r>
              <a:rPr lang="it-IT" dirty="0">
                <a:solidFill>
                  <a:schemeClr val="tx2">
                    <a:lumMod val="75000"/>
                  </a:schemeClr>
                </a:solidFill>
              </a:rPr>
              <a:t>wrapper</a:t>
            </a:r>
            <a:r>
              <a:rPr lang="it-IT" dirty="0" smtClean="0">
                <a:solidFill>
                  <a:schemeClr val="tx2">
                    <a:lumMod val="75000"/>
                  </a:schemeClr>
                </a:solidFill>
              </a:rPr>
              <a:t>"</a:t>
            </a:r>
          </a:p>
        </p:txBody>
      </p:sp>
      <p:sp>
        <p:nvSpPr>
          <p:cNvPr id="6" name="Text Placeholder 1"/>
          <p:cNvSpPr txBox="1">
            <a:spLocks/>
          </p:cNvSpPr>
          <p:nvPr/>
        </p:nvSpPr>
        <p:spPr>
          <a:xfrm>
            <a:off x="379411" y="4030175"/>
            <a:ext cx="4841789" cy="255454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0" fontAlgn="base" hangingPunct="0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>
                <a:solidFill>
                  <a:srgbClr val="FBEEDC"/>
                </a:solidFill>
              </a:rPr>
              <a:t>&lt;div id="wrapper"&gt;</a:t>
            </a:r>
          </a:p>
          <a:p>
            <a:r>
              <a:rPr lang="it-IT" dirty="0">
                <a:solidFill>
                  <a:srgbClr val="FBEEDC"/>
                </a:solidFill>
              </a:rPr>
              <a:t> &lt;ul id="items-list"&gt;</a:t>
            </a:r>
          </a:p>
          <a:p>
            <a:r>
              <a:rPr lang="it-IT" dirty="0">
                <a:solidFill>
                  <a:srgbClr val="FBEEDC"/>
                </a:solidFill>
              </a:rPr>
              <a:t>  &lt;li&gt;Item 1&lt;/li&gt;</a:t>
            </a:r>
          </a:p>
          <a:p>
            <a:r>
              <a:rPr lang="it-IT" dirty="0">
                <a:solidFill>
                  <a:srgbClr val="FBEEDC"/>
                </a:solidFill>
              </a:rPr>
              <a:t>  &lt;li&gt;Item 2&lt;/li&gt;</a:t>
            </a:r>
          </a:p>
          <a:p>
            <a:r>
              <a:rPr lang="it-IT" dirty="0">
                <a:solidFill>
                  <a:srgbClr val="FBEEDC"/>
                </a:solidFill>
              </a:rPr>
              <a:t>  &lt;li class="special"&gt;Item 3&lt;/li&gt;</a:t>
            </a:r>
          </a:p>
          <a:p>
            <a:r>
              <a:rPr lang="it-IT" dirty="0">
                <a:solidFill>
                  <a:srgbClr val="FBEEDC"/>
                </a:solidFill>
              </a:rPr>
              <a:t>  &lt;li&gt;Item 4&lt;/li&gt;</a:t>
            </a:r>
          </a:p>
          <a:p>
            <a:r>
              <a:rPr lang="it-IT" dirty="0">
                <a:solidFill>
                  <a:srgbClr val="FBEEDC"/>
                </a:solidFill>
              </a:rPr>
              <a:t> &lt;/ul&gt;</a:t>
            </a:r>
          </a:p>
          <a:p>
            <a:r>
              <a:rPr lang="it-IT" dirty="0">
                <a:solidFill>
                  <a:srgbClr val="FBEEDC"/>
                </a:solidFill>
              </a:rPr>
              <a:t>&lt;/div&gt;</a:t>
            </a:r>
            <a:endParaRPr lang="en-US" dirty="0">
              <a:solidFill>
                <a:srgbClr val="FBEEDC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3235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jQuery.children()</a:t>
            </a:r>
          </a:p>
          <a:p>
            <a:pPr lvl="1"/>
            <a:r>
              <a:rPr lang="en-US" dirty="0" smtClean="0"/>
              <a:t>Returns the children of the element</a:t>
            </a:r>
          </a:p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jQuery.children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([selector])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dirty="0" smtClean="0"/>
              <a:t>Returns the children of element, filtered by a selector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DOM Traversal</a:t>
            </a:r>
            <a:r>
              <a:rPr lang="en-US" dirty="0" smtClean="0"/>
              <a:t>: Children</a:t>
            </a:r>
            <a:endParaRPr lang="en-US" dirty="0"/>
          </a:p>
        </p:txBody>
      </p:sp>
      <p:sp>
        <p:nvSpPr>
          <p:cNvPr id="7" name="Text Placeholder 1"/>
          <p:cNvSpPr txBox="1">
            <a:spLocks/>
          </p:cNvSpPr>
          <p:nvPr/>
        </p:nvSpPr>
        <p:spPr>
          <a:xfrm>
            <a:off x="5770808" y="4384119"/>
            <a:ext cx="5964990" cy="163121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0" fontAlgn="base" hangingPunct="0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>
                <a:solidFill>
                  <a:srgbClr val="FBEEDC"/>
                </a:solidFill>
              </a:rPr>
              <a:t>var </a:t>
            </a:r>
            <a:r>
              <a:rPr lang="it-IT" dirty="0" smtClean="0">
                <a:solidFill>
                  <a:srgbClr val="FBEEDC"/>
                </a:solidFill>
              </a:rPr>
              <a:t>list </a:t>
            </a:r>
            <a:r>
              <a:rPr lang="it-IT" dirty="0">
                <a:solidFill>
                  <a:srgbClr val="FBEEDC"/>
                </a:solidFill>
              </a:rPr>
              <a:t>= </a:t>
            </a:r>
            <a:r>
              <a:rPr lang="it-IT" dirty="0" smtClean="0">
                <a:solidFill>
                  <a:srgbClr val="FBEEDC"/>
                </a:solidFill>
              </a:rPr>
              <a:t>$('#items-list');</a:t>
            </a:r>
          </a:p>
          <a:p>
            <a:r>
              <a:rPr lang="it-IT" dirty="0" smtClean="0">
                <a:solidFill>
                  <a:srgbClr val="FBEEDC"/>
                </a:solidFill>
              </a:rPr>
              <a:t>var items = list.children(); </a:t>
            </a:r>
            <a:r>
              <a:rPr lang="it-IT" dirty="0" smtClean="0">
                <a:solidFill>
                  <a:schemeClr val="tx2">
                    <a:lumMod val="75000"/>
                  </a:schemeClr>
                </a:solidFill>
              </a:rPr>
              <a:t>// gets all list items</a:t>
            </a:r>
            <a:endParaRPr lang="it-IT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it-IT" dirty="0" smtClean="0">
                <a:solidFill>
                  <a:srgbClr val="FBEEDC"/>
                </a:solidFill>
              </a:rPr>
              <a:t>var specials = list.children('.special');</a:t>
            </a:r>
          </a:p>
          <a:p>
            <a:r>
              <a:rPr lang="it-IT" dirty="0" smtClean="0">
                <a:solidFill>
                  <a:schemeClr val="tx2">
                    <a:lumMod val="75000"/>
                  </a:schemeClr>
                </a:solidFill>
              </a:rPr>
              <a:t>//gets all list items with class special</a:t>
            </a:r>
            <a:endParaRPr lang="it-IT" dirty="0" smtClean="0">
              <a:solidFill>
                <a:srgbClr val="FBEEDC"/>
              </a:solidFill>
            </a:endParaRPr>
          </a:p>
        </p:txBody>
      </p:sp>
      <p:sp>
        <p:nvSpPr>
          <p:cNvPr id="6" name="Text Placeholder 1"/>
          <p:cNvSpPr txBox="1">
            <a:spLocks/>
          </p:cNvSpPr>
          <p:nvPr/>
        </p:nvSpPr>
        <p:spPr>
          <a:xfrm>
            <a:off x="571630" y="3922455"/>
            <a:ext cx="4913181" cy="255454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0" fontAlgn="base" hangingPunct="0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>
                <a:solidFill>
                  <a:srgbClr val="FBEEDC"/>
                </a:solidFill>
              </a:rPr>
              <a:t>&lt;div id="wrapper"&gt;</a:t>
            </a:r>
          </a:p>
          <a:p>
            <a:r>
              <a:rPr lang="it-IT" dirty="0">
                <a:solidFill>
                  <a:srgbClr val="FBEEDC"/>
                </a:solidFill>
              </a:rPr>
              <a:t> &lt;ul id="items-list"&gt;</a:t>
            </a:r>
          </a:p>
          <a:p>
            <a:r>
              <a:rPr lang="it-IT" dirty="0">
                <a:solidFill>
                  <a:srgbClr val="FBEEDC"/>
                </a:solidFill>
              </a:rPr>
              <a:t>  &lt;li&gt;Item 1&lt;/li&gt;</a:t>
            </a:r>
          </a:p>
          <a:p>
            <a:r>
              <a:rPr lang="it-IT" dirty="0">
                <a:solidFill>
                  <a:srgbClr val="FBEEDC"/>
                </a:solidFill>
              </a:rPr>
              <a:t>  &lt;li&gt;Item 2&lt;/li&gt;</a:t>
            </a:r>
          </a:p>
          <a:p>
            <a:r>
              <a:rPr lang="it-IT" dirty="0">
                <a:solidFill>
                  <a:srgbClr val="FBEEDC"/>
                </a:solidFill>
              </a:rPr>
              <a:t>  &lt;li class="special"&gt;Item 3&lt;/li&gt;</a:t>
            </a:r>
          </a:p>
          <a:p>
            <a:r>
              <a:rPr lang="it-IT" dirty="0">
                <a:solidFill>
                  <a:srgbClr val="FBEEDC"/>
                </a:solidFill>
              </a:rPr>
              <a:t>  &lt;li&gt;Item 4&lt;/li&gt;</a:t>
            </a:r>
          </a:p>
          <a:p>
            <a:r>
              <a:rPr lang="it-IT" dirty="0">
                <a:solidFill>
                  <a:srgbClr val="FBEEDC"/>
                </a:solidFill>
              </a:rPr>
              <a:t> &lt;/ul&gt;</a:t>
            </a:r>
          </a:p>
          <a:p>
            <a:r>
              <a:rPr lang="it-IT" dirty="0">
                <a:solidFill>
                  <a:srgbClr val="FBEEDC"/>
                </a:solidFill>
              </a:rPr>
              <a:t>&lt;/div&gt;</a:t>
            </a:r>
            <a:endParaRPr lang="en-US" dirty="0">
              <a:solidFill>
                <a:srgbClr val="FBEEDC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2930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2800" dirty="0" smtClean="0"/>
              <a:t>What is jQuery?</a:t>
            </a:r>
            <a:endParaRPr lang="en-US" sz="2800" dirty="0"/>
          </a:p>
          <a:p>
            <a:pPr>
              <a:lnSpc>
                <a:spcPct val="100000"/>
              </a:lnSpc>
            </a:pPr>
            <a:r>
              <a:rPr lang="en-US" sz="2800" dirty="0" smtClean="0"/>
              <a:t>jQuery Fundamentals</a:t>
            </a:r>
            <a:endParaRPr lang="en-US" sz="2800" dirty="0"/>
          </a:p>
          <a:p>
            <a:pPr lvl="1">
              <a:lnSpc>
                <a:spcPct val="100000"/>
              </a:lnSpc>
            </a:pPr>
            <a:r>
              <a:rPr lang="en-US" sz="2600" dirty="0" smtClean="0"/>
              <a:t>Selectors</a:t>
            </a:r>
            <a:endParaRPr lang="en-US" sz="2600" dirty="0"/>
          </a:p>
          <a:p>
            <a:pPr lvl="1">
              <a:lnSpc>
                <a:spcPct val="100000"/>
              </a:lnSpc>
            </a:pPr>
            <a:r>
              <a:rPr lang="en-US" sz="2600" dirty="0" smtClean="0"/>
              <a:t>DOM Manipulation</a:t>
            </a:r>
            <a:endParaRPr lang="en-US" sz="2600" dirty="0"/>
          </a:p>
          <a:p>
            <a:pPr lvl="1">
              <a:lnSpc>
                <a:spcPct val="100000"/>
              </a:lnSpc>
            </a:pPr>
            <a:r>
              <a:rPr lang="en-US" sz="2600" dirty="0" smtClean="0"/>
              <a:t>DOM Altering</a:t>
            </a:r>
            <a:endParaRPr lang="en-US" sz="2600" dirty="0"/>
          </a:p>
          <a:p>
            <a:pPr lvl="1">
              <a:lnSpc>
                <a:spcPct val="100000"/>
              </a:lnSpc>
            </a:pPr>
            <a:r>
              <a:rPr lang="en-US" sz="2600" dirty="0" smtClean="0"/>
              <a:t>jQuery DOM Elements</a:t>
            </a:r>
          </a:p>
          <a:p>
            <a:pPr lvl="1">
              <a:lnSpc>
                <a:spcPct val="100000"/>
              </a:lnSpc>
            </a:pPr>
            <a:r>
              <a:rPr lang="en-US" sz="2600" dirty="0" smtClean="0"/>
              <a:t>jQuery Events</a:t>
            </a:r>
            <a:endParaRPr lang="en-US" sz="2600" dirty="0"/>
          </a:p>
          <a:p>
            <a:pPr>
              <a:lnSpc>
                <a:spcPct val="100000"/>
              </a:lnSpc>
            </a:pPr>
            <a:r>
              <a:rPr lang="en-US" sz="2800" dirty="0" smtClean="0"/>
              <a:t>AJAX</a:t>
            </a:r>
            <a:endParaRPr lang="en-US" sz="2800" dirty="0"/>
          </a:p>
          <a:p>
            <a:pPr lvl="1">
              <a:lnSpc>
                <a:spcPct val="100000"/>
              </a:lnSpc>
            </a:pPr>
            <a:r>
              <a:rPr lang="en-US" sz="2600" dirty="0" smtClean="0"/>
              <a:t>jQuery AJAX Methods</a:t>
            </a:r>
            <a:endParaRPr lang="en-US" sz="2600" dirty="0"/>
          </a:p>
          <a:p>
            <a:pPr lvl="1">
              <a:lnSpc>
                <a:spcPct val="100000"/>
              </a:lnSpc>
            </a:pPr>
            <a:r>
              <a:rPr lang="en-US" sz="2600" dirty="0" smtClean="0"/>
              <a:t>Executing AJAX Requests</a:t>
            </a:r>
            <a:endParaRPr lang="en-US" sz="26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 of Contents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814226">
            <a:off x="3973853" y="2055586"/>
            <a:ext cx="4422993" cy="1295400"/>
          </a:xfrm>
          <a:prstGeom prst="rect">
            <a:avLst/>
          </a:prstGeom>
          <a:effectLst>
            <a:softEdge rad="190500"/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4211" y="1624512"/>
            <a:ext cx="3429001" cy="4421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591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DOM Traversal</a:t>
            </a:r>
            <a:endParaRPr lang="en-US" dirty="0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1446212" y="5754968"/>
            <a:ext cx="8938472" cy="719034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0484" y="1594060"/>
            <a:ext cx="4929928" cy="295795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327260" y="2680294"/>
            <a:ext cx="2482626" cy="867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519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88284" y="4818200"/>
            <a:ext cx="9654328" cy="820600"/>
          </a:xfrm>
        </p:spPr>
        <p:txBody>
          <a:bodyPr/>
          <a:lstStyle/>
          <a:p>
            <a:r>
              <a:rPr lang="en-US" dirty="0" smtClean="0"/>
              <a:t>Altering the DOM with jQuery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88284" y="5681766"/>
            <a:ext cx="9654328" cy="719034"/>
          </a:xfrm>
        </p:spPr>
        <p:txBody>
          <a:bodyPr/>
          <a:lstStyle/>
          <a:p>
            <a:r>
              <a:rPr lang="en-US" dirty="0" smtClean="0"/>
              <a:t>Adding and Removing DOM Elements</a:t>
            </a:r>
            <a:endParaRPr lang="en-US" dirty="0"/>
          </a:p>
        </p:txBody>
      </p:sp>
      <p:pic>
        <p:nvPicPr>
          <p:cNvPr id="4098" name="Picture 2" descr="http://hort.ifas.ufl.edu/woody/images/largecutlg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3812" y="1447800"/>
            <a:ext cx="3739376" cy="2809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://www.najadavidgroup.com/images/re_afforestation/re_afforestatio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6836" y="1447800"/>
            <a:ext cx="2689576" cy="2809876"/>
          </a:xfrm>
          <a:prstGeom prst="rect">
            <a:avLst/>
          </a:prstGeom>
          <a:noFill/>
          <a:effectLst>
            <a:softEdge rad="381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288186" y="2419050"/>
            <a:ext cx="2482626" cy="867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411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>
              <a:defRPr/>
            </a:pPr>
            <a:fld id="{58452FF4-89E3-4D1B-9927-2DBDC00E58D7}" type="slidenum">
              <a:rPr lang="en-US" sz="1100"/>
              <a:pPr algn="r">
                <a:defRPr/>
              </a:pPr>
              <a:t>22</a:t>
            </a:fld>
            <a:endParaRPr lang="en-US" sz="1100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spcBef>
                <a:spcPts val="600"/>
              </a:spcBef>
              <a:spcAft>
                <a:spcPts val="600"/>
              </a:spcAft>
            </a:pPr>
            <a:r>
              <a:rPr lang="en-US" sz="3200" dirty="0">
                <a:latin typeface="+mj-lt"/>
                <a:cs typeface="Helvetica" charset="0"/>
                <a:sym typeface="Helvetica" charset="0"/>
              </a:rPr>
              <a:t>Adding elements </a:t>
            </a:r>
            <a:r>
              <a:rPr lang="en-US" sz="3200" dirty="0" smtClean="0">
                <a:latin typeface="+mj-lt"/>
                <a:cs typeface="Helvetica" charset="0"/>
                <a:sym typeface="Helvetica" charset="0"/>
              </a:rPr>
              <a:t>can</a:t>
            </a:r>
            <a:r>
              <a:rPr lang="bg-BG" sz="3200" dirty="0" smtClean="0">
                <a:latin typeface="+mj-lt"/>
                <a:cs typeface="Helvetica" charset="0"/>
                <a:sym typeface="Helvetica" charset="0"/>
              </a:rPr>
              <a:t> </a:t>
            </a:r>
            <a:r>
              <a:rPr lang="en-US" sz="3200" dirty="0" smtClean="0">
                <a:latin typeface="+mj-lt"/>
                <a:cs typeface="Helvetica" charset="0"/>
                <a:sym typeface="Helvetica" charset="0"/>
              </a:rPr>
              <a:t>be </a:t>
            </a:r>
            <a:r>
              <a:rPr lang="en-US" sz="3200" dirty="0">
                <a:latin typeface="+mj-lt"/>
                <a:cs typeface="Helvetica" charset="0"/>
                <a:sym typeface="Helvetica" charset="0"/>
              </a:rPr>
              <a:t>done on the fly</a:t>
            </a:r>
          </a:p>
          <a:p>
            <a:pPr lvl="1">
              <a:lnSpc>
                <a:spcPct val="100000"/>
              </a:lnSpc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Helvetica" charset="0"/>
              </a:rPr>
              <a:t>jQuery.appendTo()</a:t>
            </a:r>
            <a:r>
              <a:rPr lang="bg-BG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  <a:cs typeface="Consolas" panose="020B0609020204030204" pitchFamily="49" charset="0"/>
                <a:sym typeface="Helvetica" charset="0"/>
              </a:rPr>
              <a:t> </a:t>
            </a:r>
            <a:r>
              <a:rPr lang="en-US" sz="3200" dirty="0" smtClean="0">
                <a:latin typeface="+mj-lt"/>
                <a:cs typeface="Consolas" panose="020B0609020204030204" pitchFamily="49" charset="0"/>
                <a:sym typeface="Helvetica" charset="0"/>
              </a:rPr>
              <a:t>/</a:t>
            </a:r>
            <a:r>
              <a:rPr lang="bg-BG" sz="3200" dirty="0" smtClean="0">
                <a:latin typeface="+mj-lt"/>
                <a:cs typeface="Consolas" panose="020B0609020204030204" pitchFamily="49" charset="0"/>
                <a:sym typeface="Helvetica" charset="0"/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Helvetica" charset="0"/>
              </a:rPr>
              <a:t>jQuery.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Helvetica" charset="0"/>
              </a:rPr>
              <a:t>prependTo()</a:t>
            </a:r>
          </a:p>
          <a:p>
            <a:pPr lvl="1">
              <a:lnSpc>
                <a:spcPct val="100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Helvetica" charset="0"/>
              </a:rPr>
              <a:t>jQuery.append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Helvetica" charset="0"/>
              </a:rPr>
              <a:t>()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+mj-lt"/>
                <a:cs typeface="Consolas" panose="020B0609020204030204" pitchFamily="49" charset="0"/>
                <a:sym typeface="Helvetica" charset="0"/>
              </a:rPr>
              <a:t> </a:t>
            </a:r>
            <a:r>
              <a:rPr lang="en-US" sz="3200" dirty="0" smtClean="0">
                <a:latin typeface="+mj-lt"/>
                <a:cs typeface="Helvetica" charset="0"/>
                <a:sym typeface="Helvetica" charset="0"/>
              </a:rPr>
              <a:t>/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Helvetica" charset="0"/>
              </a:rPr>
              <a:t>jQuery.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Helvetica" charset="0"/>
              </a:rPr>
              <a:t>prepend()</a:t>
            </a:r>
            <a:endParaRPr lang="en-US" b="1" dirty="0" smtClean="0">
              <a:solidFill>
                <a:schemeClr val="tx2">
                  <a:lumMod val="75000"/>
                </a:schemeClr>
              </a:solidFill>
              <a:latin typeface="+mj-lt"/>
              <a:cs typeface="Helvetica" charset="0"/>
              <a:sym typeface="Helvetica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Elements</a:t>
            </a:r>
            <a:endParaRPr lang="en-US" dirty="0"/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60518">
            <a:off x="10248339" y="1021530"/>
            <a:ext cx="1264968" cy="1595224"/>
          </a:xfrm>
          <a:prstGeom prst="rect">
            <a:avLst/>
          </a:prstGeom>
          <a:noFill/>
          <a:ln>
            <a:noFill/>
          </a:ln>
          <a:effectLst>
            <a:glow rad="101600">
              <a:schemeClr val="tx1">
                <a:lumMod val="50000"/>
                <a:alpha val="6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 Placeholder 1"/>
          <p:cNvSpPr txBox="1">
            <a:spLocks/>
          </p:cNvSpPr>
          <p:nvPr/>
        </p:nvSpPr>
        <p:spPr>
          <a:xfrm>
            <a:off x="760412" y="5326375"/>
            <a:ext cx="10729032" cy="43088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0" fontAlgn="base" hangingPunct="0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noProof="1" smtClean="0">
                <a:solidFill>
                  <a:srgbClr val="FBEEDC"/>
                </a:solidFill>
              </a:rPr>
              <a:t>$('#wrapper div').</a:t>
            </a:r>
            <a:r>
              <a:rPr lang="en-US" sz="2200" noProof="1" smtClean="0">
                <a:solidFill>
                  <a:schemeClr val="tx2">
                    <a:lumMod val="75000"/>
                  </a:schemeClr>
                </a:solidFill>
              </a:rPr>
              <a:t>append</a:t>
            </a:r>
            <a:r>
              <a:rPr lang="en-US" sz="2200" noProof="1" smtClean="0">
                <a:solidFill>
                  <a:srgbClr val="FBEEDC"/>
                </a:solidFill>
              </a:rPr>
              <a:t>('&lt;p&gt;Test&lt;/p&gt;');</a:t>
            </a:r>
            <a:endParaRPr lang="en-US" sz="2200" noProof="1">
              <a:solidFill>
                <a:srgbClr val="FBEEDC"/>
              </a:solidFill>
            </a:endParaRPr>
          </a:p>
        </p:txBody>
      </p:sp>
      <p:sp>
        <p:nvSpPr>
          <p:cNvPr id="7" name="Text Placeholder 1"/>
          <p:cNvSpPr txBox="1">
            <a:spLocks/>
          </p:cNvSpPr>
          <p:nvPr/>
        </p:nvSpPr>
        <p:spPr>
          <a:xfrm>
            <a:off x="760412" y="3199831"/>
            <a:ext cx="10729032" cy="178510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0" fontAlgn="base" hangingPunct="0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noProof="1" smtClean="0">
                <a:solidFill>
                  <a:srgbClr val="FBEEDC"/>
                </a:solidFill>
              </a:rPr>
              <a:t>&lt;h2&gt;SoftUni Greetings&lt;/h2&gt;</a:t>
            </a:r>
          </a:p>
          <a:p>
            <a:r>
              <a:rPr lang="en-US" sz="2200" noProof="1" smtClean="0">
                <a:solidFill>
                  <a:srgbClr val="FBEEDC"/>
                </a:solidFill>
              </a:rPr>
              <a:t>&lt;div id="wrapper"&gt;</a:t>
            </a:r>
          </a:p>
          <a:p>
            <a:r>
              <a:rPr lang="en-US" sz="2200" noProof="1">
                <a:solidFill>
                  <a:srgbClr val="FBEEDC"/>
                </a:solidFill>
              </a:rPr>
              <a:t> </a:t>
            </a:r>
            <a:r>
              <a:rPr lang="en-US" sz="2200" noProof="1" smtClean="0">
                <a:solidFill>
                  <a:srgbClr val="FBEEDC"/>
                </a:solidFill>
              </a:rPr>
              <a:t> &lt;div&gt;Hello, student&lt;/div&gt;</a:t>
            </a:r>
            <a:endParaRPr lang="en-US" sz="2200" noProof="1">
              <a:solidFill>
                <a:srgbClr val="FBEEDC"/>
              </a:solidFill>
            </a:endParaRPr>
          </a:p>
          <a:p>
            <a:r>
              <a:rPr lang="en-US" sz="2200" noProof="1">
                <a:solidFill>
                  <a:srgbClr val="FBEEDC"/>
                </a:solidFill>
              </a:rPr>
              <a:t>  &lt;</a:t>
            </a:r>
            <a:r>
              <a:rPr lang="en-US" sz="2200" noProof="1" smtClean="0">
                <a:solidFill>
                  <a:srgbClr val="FBEEDC"/>
                </a:solidFill>
              </a:rPr>
              <a:t>div&gt;Goodbye, </a:t>
            </a:r>
            <a:r>
              <a:rPr lang="en-US" sz="2200" noProof="1">
                <a:solidFill>
                  <a:srgbClr val="FBEEDC"/>
                </a:solidFill>
              </a:rPr>
              <a:t>student&lt;/div</a:t>
            </a:r>
            <a:r>
              <a:rPr lang="en-US" sz="2200" noProof="1" smtClean="0">
                <a:solidFill>
                  <a:srgbClr val="FBEEDC"/>
                </a:solidFill>
              </a:rPr>
              <a:t>&gt;</a:t>
            </a:r>
          </a:p>
          <a:p>
            <a:r>
              <a:rPr lang="en-US" sz="2200" noProof="1" smtClean="0">
                <a:solidFill>
                  <a:srgbClr val="FBEEDC"/>
                </a:solidFill>
              </a:rPr>
              <a:t>&lt;/div&gt;</a:t>
            </a:r>
            <a:endParaRPr lang="en-US" sz="2200" noProof="1">
              <a:solidFill>
                <a:srgbClr val="FBEEDC"/>
              </a:solidFill>
            </a:endParaRPr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5713412" y="3463518"/>
            <a:ext cx="5410200" cy="1565682"/>
          </a:xfrm>
          <a:prstGeom prst="wedgeRoundRectCallout">
            <a:avLst>
              <a:gd name="adj1" fmla="val -73684"/>
              <a:gd name="adj2" fmla="val 71080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800" b="1" noProof="1">
                <a:solidFill>
                  <a:srgbClr val="FBEED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&lt;h2&gt;SoftUni Greetings&lt;/</a:t>
            </a:r>
            <a:r>
              <a:rPr lang="en-US" sz="1800" b="1" noProof="1" smtClean="0">
                <a:solidFill>
                  <a:srgbClr val="FBEED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h2</a:t>
            </a:r>
            <a:r>
              <a:rPr lang="en-US" sz="1800" b="1" noProof="1">
                <a:solidFill>
                  <a:srgbClr val="FBEED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1800" b="1" noProof="1">
                <a:solidFill>
                  <a:srgbClr val="FBEED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&lt;div id="wrapper"&gt;</a:t>
            </a:r>
          </a:p>
          <a:p>
            <a:r>
              <a:rPr lang="en-US" sz="1800" b="1" noProof="1">
                <a:solidFill>
                  <a:srgbClr val="FBEED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&lt;div&gt;Hello, </a:t>
            </a:r>
            <a:r>
              <a:rPr lang="en-US" sz="1800" b="1" noProof="1" smtClean="0">
                <a:solidFill>
                  <a:srgbClr val="FBEED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8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&lt;p&gt;Test&lt;/p&gt;</a:t>
            </a:r>
            <a:r>
              <a:rPr lang="en-US" sz="1800" b="1" noProof="1" smtClean="0">
                <a:solidFill>
                  <a:srgbClr val="FBEED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&lt;/</a:t>
            </a:r>
            <a:r>
              <a:rPr lang="en-US" sz="1800" b="1" noProof="1">
                <a:solidFill>
                  <a:srgbClr val="FBEED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div&gt;</a:t>
            </a:r>
          </a:p>
          <a:p>
            <a:r>
              <a:rPr lang="en-US" sz="1800" b="1" noProof="1">
                <a:solidFill>
                  <a:srgbClr val="FBEED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&lt;div&gt;Goodbye, </a:t>
            </a:r>
            <a:r>
              <a:rPr lang="en-US" sz="1800" b="1" noProof="1" smtClean="0">
                <a:solidFill>
                  <a:srgbClr val="FBEED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&lt;p&gt;Test&lt;/p&gt;</a:t>
            </a:r>
            <a:r>
              <a:rPr lang="en-US" sz="1800" b="1" noProof="1" smtClean="0">
                <a:solidFill>
                  <a:srgbClr val="FBEED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&lt;/</a:t>
            </a:r>
            <a:r>
              <a:rPr lang="en-US" sz="1800" b="1" noProof="1">
                <a:solidFill>
                  <a:srgbClr val="FBEED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div&gt;</a:t>
            </a:r>
          </a:p>
          <a:p>
            <a:r>
              <a:rPr lang="en-US" sz="1800" b="1" noProof="1">
                <a:solidFill>
                  <a:srgbClr val="FBEED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&lt;/div&gt;</a:t>
            </a:r>
          </a:p>
        </p:txBody>
      </p:sp>
      <p:sp>
        <p:nvSpPr>
          <p:cNvPr id="11" name="Text Placeholder 1"/>
          <p:cNvSpPr txBox="1">
            <a:spLocks/>
          </p:cNvSpPr>
          <p:nvPr/>
        </p:nvSpPr>
        <p:spPr>
          <a:xfrm>
            <a:off x="760412" y="6075248"/>
            <a:ext cx="10729032" cy="43088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0" fontAlgn="base" hangingPunct="0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noProof="1" smtClean="0">
                <a:solidFill>
                  <a:srgbClr val="FBEEDC"/>
                </a:solidFill>
              </a:rPr>
              <a:t>$('&lt;div&gt;First&lt;/div&gt;</a:t>
            </a:r>
            <a:r>
              <a:rPr lang="en-US" sz="2200" noProof="1">
                <a:solidFill>
                  <a:srgbClr val="FBEEDC"/>
                </a:solidFill>
              </a:rPr>
              <a:t>'</a:t>
            </a:r>
            <a:r>
              <a:rPr lang="en-US" sz="2200" noProof="1" smtClean="0">
                <a:solidFill>
                  <a:srgbClr val="FBEEDC"/>
                </a:solidFill>
              </a:rPr>
              <a:t>).</a:t>
            </a:r>
            <a:r>
              <a:rPr lang="en-US" sz="2200" noProof="1" smtClean="0">
                <a:solidFill>
                  <a:schemeClr val="tx2">
                    <a:lumMod val="75000"/>
                  </a:schemeClr>
                </a:solidFill>
              </a:rPr>
              <a:t>prependTo</a:t>
            </a:r>
            <a:r>
              <a:rPr lang="en-US" sz="2200" noProof="1" smtClean="0">
                <a:solidFill>
                  <a:srgbClr val="FBEEDC"/>
                </a:solidFill>
              </a:rPr>
              <a:t>('body');</a:t>
            </a:r>
            <a:endParaRPr lang="en-US" sz="2200" noProof="1">
              <a:solidFill>
                <a:srgbClr val="FBEEDC"/>
              </a:solidFill>
            </a:endParaRPr>
          </a:p>
        </p:txBody>
      </p:sp>
      <p:sp>
        <p:nvSpPr>
          <p:cNvPr id="12" name="AutoShape 7"/>
          <p:cNvSpPr>
            <a:spLocks noChangeArrowheads="1"/>
          </p:cNvSpPr>
          <p:nvPr/>
        </p:nvSpPr>
        <p:spPr bwMode="auto">
          <a:xfrm>
            <a:off x="7773229" y="4885574"/>
            <a:ext cx="3883783" cy="1743826"/>
          </a:xfrm>
          <a:prstGeom prst="wedgeRoundRectCallout">
            <a:avLst>
              <a:gd name="adj1" fmla="val -67893"/>
              <a:gd name="adj2" fmla="val 29353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8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&lt;div&gt;First&lt;/div&gt;</a:t>
            </a:r>
          </a:p>
          <a:p>
            <a:r>
              <a:rPr lang="en-US" sz="1800" b="1" noProof="1" smtClean="0">
                <a:solidFill>
                  <a:srgbClr val="FBEED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b="1" noProof="1">
                <a:solidFill>
                  <a:srgbClr val="FBEED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h2&gt;SoftUni Greetings&lt;/h2&gt;</a:t>
            </a:r>
          </a:p>
          <a:p>
            <a:r>
              <a:rPr lang="en-US" sz="1800" b="1" noProof="1">
                <a:solidFill>
                  <a:srgbClr val="FBEED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&lt;div id="wrapper"&gt;</a:t>
            </a:r>
          </a:p>
          <a:p>
            <a:r>
              <a:rPr lang="en-US" sz="1800" b="1" noProof="1">
                <a:solidFill>
                  <a:srgbClr val="FBEED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&lt;div&gt;Hello, </a:t>
            </a:r>
            <a:r>
              <a:rPr lang="en-US" sz="1800" b="1" noProof="1" smtClean="0">
                <a:solidFill>
                  <a:srgbClr val="FBEED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studentdiv</a:t>
            </a:r>
            <a:r>
              <a:rPr lang="en-US" sz="1800" b="1" noProof="1">
                <a:solidFill>
                  <a:srgbClr val="FBEED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1800" b="1" noProof="1">
                <a:solidFill>
                  <a:srgbClr val="FBEED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&lt;div&gt;Goodbye, </a:t>
            </a:r>
            <a:r>
              <a:rPr lang="en-US" sz="1800" b="1" noProof="1" smtClean="0">
                <a:solidFill>
                  <a:srgbClr val="FBEED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student&lt;div</a:t>
            </a:r>
            <a:r>
              <a:rPr lang="en-US" sz="1800" b="1" noProof="1">
                <a:solidFill>
                  <a:srgbClr val="FBEED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1800" b="1" noProof="1">
                <a:solidFill>
                  <a:srgbClr val="FBEED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&lt;/div&gt;</a:t>
            </a:r>
          </a:p>
        </p:txBody>
      </p:sp>
    </p:spTree>
    <p:extLst>
      <p:ext uri="{BB962C8B-B14F-4D97-AF65-F5344CB8AC3E}">
        <p14:creationId xmlns:p14="http://schemas.microsoft.com/office/powerpoint/2010/main" val="2452764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>
              <a:defRPr/>
            </a:pPr>
            <a:fld id="{58452FF4-89E3-4D1B-9927-2DBDC00E58D7}" type="slidenum">
              <a:rPr lang="en-US" sz="1100"/>
              <a:pPr algn="r">
                <a:defRPr/>
              </a:pPr>
              <a:t>23</a:t>
            </a:fld>
            <a:endParaRPr lang="en-US" sz="1100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spcBef>
                <a:spcPts val="600"/>
              </a:spcBef>
              <a:spcAft>
                <a:spcPts val="600"/>
              </a:spcAft>
            </a:pPr>
            <a:r>
              <a:rPr lang="en-US" sz="3200" dirty="0">
                <a:latin typeface="+mj-lt"/>
                <a:cs typeface="Helvetica" charset="0"/>
                <a:sym typeface="Helvetica" charset="0"/>
              </a:rPr>
              <a:t>Creating new elements is also </a:t>
            </a:r>
            <a:r>
              <a:rPr lang="en-US" sz="3200" dirty="0" smtClean="0">
                <a:latin typeface="+mj-lt"/>
                <a:cs typeface="Helvetica" charset="0"/>
                <a:sym typeface="Helvetica" charset="0"/>
              </a:rPr>
              <a:t>easy</a:t>
            </a:r>
          </a:p>
          <a:p>
            <a:pPr lvl="1"/>
            <a:r>
              <a:rPr lang="en-US" sz="3000" dirty="0" smtClean="0">
                <a:latin typeface="+mj-lt"/>
                <a:cs typeface="Helvetica" charset="0"/>
                <a:sym typeface="Helvetica" charset="0"/>
              </a:rPr>
              <a:t>with the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Helvetica" charset="0"/>
              </a:rPr>
              <a:t>jQuery</a:t>
            </a:r>
            <a:r>
              <a:rPr lang="en-US" sz="3000" dirty="0">
                <a:cs typeface="Helvetica" charset="0"/>
                <a:sym typeface="Helvetica" charset="0"/>
              </a:rPr>
              <a:t> </a:t>
            </a:r>
            <a:r>
              <a:rPr lang="en-US" sz="3000" dirty="0" smtClean="0">
                <a:cs typeface="Helvetica" charset="0"/>
                <a:sym typeface="Helvetica" charset="0"/>
              </a:rPr>
              <a:t>HTML parser</a:t>
            </a:r>
            <a:endParaRPr lang="en-US" sz="3000" b="1" dirty="0" smtClean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  <a:sym typeface="Helvetica" charset="0"/>
            </a:endParaRPr>
          </a:p>
          <a:p>
            <a:pPr lvl="1"/>
            <a:endParaRPr lang="en-US" sz="3000" dirty="0" smtClean="0">
              <a:latin typeface="+mj-lt"/>
              <a:cs typeface="Helvetica" charset="0"/>
              <a:sym typeface="Helvetica" charset="0"/>
            </a:endParaRPr>
          </a:p>
          <a:p>
            <a:pPr lvl="1"/>
            <a:endParaRPr lang="en-US" sz="3000" dirty="0">
              <a:latin typeface="+mj-lt"/>
              <a:cs typeface="Helvetica" charset="0"/>
              <a:sym typeface="Helvetica" charset="0"/>
            </a:endParaRPr>
          </a:p>
          <a:p>
            <a:pPr lvl="1"/>
            <a:endParaRPr lang="en-US" sz="3000" dirty="0" smtClean="0">
              <a:latin typeface="+mj-lt"/>
              <a:cs typeface="Helvetica" charset="0"/>
              <a:sym typeface="Helvetica" charset="0"/>
            </a:endParaRPr>
          </a:p>
          <a:p>
            <a:pPr lvl="1"/>
            <a:r>
              <a:rPr lang="en-US" sz="3000" dirty="0" smtClean="0">
                <a:latin typeface="+mj-lt"/>
                <a:cs typeface="Helvetica" charset="0"/>
                <a:sym typeface="Helvetica" charset="0"/>
              </a:rPr>
              <a:t>with </a:t>
            </a: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Helvetica" charset="0"/>
              </a:rPr>
              <a:t>document.createElement</a:t>
            </a:r>
          </a:p>
          <a:p>
            <a:pPr lvl="2"/>
            <a:r>
              <a:rPr lang="en-US" sz="2800" dirty="0" smtClean="0">
                <a:latin typeface="+mj-lt"/>
                <a:cs typeface="Helvetica" charset="0"/>
                <a:sym typeface="Helvetica" charset="0"/>
              </a:rPr>
              <a:t>A little bit faster</a:t>
            </a:r>
            <a:endParaRPr lang="en-US" sz="2800" dirty="0">
              <a:latin typeface="+mj-lt"/>
              <a:cs typeface="Helvetica" charset="0"/>
              <a:sym typeface="Helvetica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Elements</a:t>
            </a:r>
            <a:endParaRPr lang="en-US" dirty="0"/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60518">
            <a:off x="10237458" y="1050049"/>
            <a:ext cx="1264968" cy="1595224"/>
          </a:xfrm>
          <a:prstGeom prst="rect">
            <a:avLst/>
          </a:prstGeom>
          <a:noFill/>
          <a:ln>
            <a:noFill/>
          </a:ln>
          <a:effectLst>
            <a:glow rad="101600">
              <a:schemeClr val="tx1">
                <a:lumMod val="50000"/>
                <a:alpha val="6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 Placeholder 1"/>
          <p:cNvSpPr txBox="1">
            <a:spLocks/>
          </p:cNvSpPr>
          <p:nvPr/>
        </p:nvSpPr>
        <p:spPr>
          <a:xfrm>
            <a:off x="1519236" y="2750144"/>
            <a:ext cx="9147176" cy="12003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0" fontAlgn="base" hangingPunct="0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noProof="1" smtClean="0">
                <a:solidFill>
                  <a:srgbClr val="FBEEDC"/>
                </a:solidFill>
              </a:rPr>
              <a:t>var divElement = $('&lt;div&gt;');</a:t>
            </a:r>
          </a:p>
          <a:p>
            <a:r>
              <a:rPr lang="en-US" sz="2400" noProof="1" smtClean="0">
                <a:solidFill>
                  <a:srgbClr val="FBEEDC"/>
                </a:solidFill>
              </a:rPr>
              <a:t>var anotherDiv = $('&lt;div /&gt;');</a:t>
            </a:r>
          </a:p>
          <a:p>
            <a:r>
              <a:rPr lang="en-US" sz="2400" noProof="1" smtClean="0">
                <a:solidFill>
                  <a:srgbClr val="FBEEDC"/>
                </a:solidFill>
              </a:rPr>
              <a:t>var paragraph = $('&lt;p&gt;Some text&lt;/p&gt;');</a:t>
            </a:r>
            <a:endParaRPr lang="en-US" sz="2400" noProof="1">
              <a:solidFill>
                <a:srgbClr val="FBEEDC"/>
              </a:solidFill>
            </a:endParaRPr>
          </a:p>
        </p:txBody>
      </p:sp>
      <p:sp>
        <p:nvSpPr>
          <p:cNvPr id="7" name="Text Placeholder 1"/>
          <p:cNvSpPr txBox="1">
            <a:spLocks/>
          </p:cNvSpPr>
          <p:nvPr/>
        </p:nvSpPr>
        <p:spPr>
          <a:xfrm>
            <a:off x="1519236" y="5710535"/>
            <a:ext cx="9147176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0" fontAlgn="base" hangingPunct="0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noProof="1" smtClean="0">
                <a:solidFill>
                  <a:srgbClr val="FBEEDC"/>
                </a:solidFill>
              </a:rPr>
              <a:t>var divElement = $(document.createElement('div'));</a:t>
            </a:r>
          </a:p>
        </p:txBody>
      </p:sp>
    </p:spTree>
    <p:extLst>
      <p:ext uri="{BB962C8B-B14F-4D97-AF65-F5344CB8AC3E}">
        <p14:creationId xmlns:p14="http://schemas.microsoft.com/office/powerpoint/2010/main" val="1816367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>
              <a:defRPr/>
            </a:pPr>
            <a:fld id="{58452FF4-89E3-4D1B-9927-2DBDC00E58D7}" type="slidenum">
              <a:rPr lang="en-US" sz="1100"/>
              <a:pPr algn="r">
                <a:defRPr/>
              </a:pPr>
              <a:t>24</a:t>
            </a:fld>
            <a:endParaRPr lang="en-US" sz="1100" dirty="0"/>
          </a:p>
        </p:txBody>
      </p:sp>
      <p:sp>
        <p:nvSpPr>
          <p:cNvPr id="6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spcBef>
                <a:spcPts val="600"/>
              </a:spcBef>
              <a:spcAft>
                <a:spcPts val="600"/>
              </a:spcAft>
            </a:pPr>
            <a:r>
              <a:rPr lang="en-US" sz="3200" dirty="0">
                <a:latin typeface="+mj-lt"/>
                <a:cs typeface="Helvetica" charset="0"/>
                <a:sym typeface="Helvetica" charset="0"/>
              </a:rPr>
              <a:t>You can also remove elements from the DOM</a:t>
            </a:r>
          </a:p>
          <a:p>
            <a:pPr lvl="1" eaLnBrk="1" hangingPunct="1">
              <a:lnSpc>
                <a:spcPct val="100000"/>
              </a:lnSpc>
            </a:pPr>
            <a:r>
              <a:rPr lang="en-US" dirty="0" smtClean="0">
                <a:latin typeface="+mj-lt"/>
                <a:cs typeface="Helvetica" charset="0"/>
                <a:sym typeface="Helvetica" charset="0"/>
              </a:rPr>
              <a:t>Just as easy</a:t>
            </a:r>
            <a:endParaRPr lang="en-US" dirty="0">
              <a:latin typeface="+mj-lt"/>
              <a:cs typeface="Helvetica" charset="0"/>
              <a:sym typeface="Helvetica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Removing Elements</a:t>
            </a:r>
            <a:endParaRPr lang="en-US" dirty="0"/>
          </a:p>
        </p:txBody>
      </p:sp>
      <p:sp>
        <p:nvSpPr>
          <p:cNvPr id="9" name="Text Placeholder 3"/>
          <p:cNvSpPr txBox="1">
            <a:spLocks/>
          </p:cNvSpPr>
          <p:nvPr/>
        </p:nvSpPr>
        <p:spPr>
          <a:xfrm>
            <a:off x="985836" y="2819400"/>
            <a:ext cx="10213976" cy="304698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0" fontAlgn="base" hangingPunct="0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sz="2600" dirty="0" smtClean="0">
                <a:solidFill>
                  <a:srgbClr val="FBEEDC"/>
                </a:solidFill>
              </a:rPr>
              <a:t>&lt;</a:t>
            </a:r>
            <a:r>
              <a:rPr lang="en-US" sz="2600" dirty="0">
                <a:solidFill>
                  <a:srgbClr val="FBEEDC"/>
                </a:solidFill>
              </a:rPr>
              <a:t>div&gt;</a:t>
            </a:r>
          </a:p>
          <a:p>
            <a:pPr eaLnBrk="1" hangingPunct="1"/>
            <a:r>
              <a:rPr lang="en-US" sz="2600" dirty="0">
                <a:solidFill>
                  <a:srgbClr val="FBEEDC"/>
                </a:solidFill>
              </a:rPr>
              <a:t>  &lt;p&gt;Red&lt;/p&gt; </a:t>
            </a:r>
          </a:p>
          <a:p>
            <a:pPr eaLnBrk="1" hangingPunct="1"/>
            <a:r>
              <a:rPr lang="en-US" sz="2600" dirty="0">
                <a:solidFill>
                  <a:srgbClr val="FBEEDC"/>
                </a:solidFill>
              </a:rPr>
              <a:t>  &lt;p&gt;Green&lt;/p&gt;</a:t>
            </a:r>
          </a:p>
          <a:p>
            <a:pPr eaLnBrk="1" hangingPunct="1"/>
            <a:r>
              <a:rPr lang="en-US" sz="2600" dirty="0">
                <a:solidFill>
                  <a:srgbClr val="FBEEDC"/>
                </a:solidFill>
              </a:rPr>
              <a:t>&lt;/div&gt;</a:t>
            </a:r>
          </a:p>
          <a:p>
            <a:pPr>
              <a:spcBef>
                <a:spcPts val="1200"/>
              </a:spcBef>
            </a:pPr>
            <a:r>
              <a:rPr lang="en-US" sz="2600" dirty="0" smtClean="0">
                <a:solidFill>
                  <a:srgbClr val="FBEEDC"/>
                </a:solidFill>
              </a:rPr>
              <a:t>&lt;script&gt;</a:t>
            </a:r>
          </a:p>
          <a:p>
            <a:r>
              <a:rPr lang="en-US" sz="2600" dirty="0" smtClean="0">
                <a:solidFill>
                  <a:srgbClr val="FBEEDC"/>
                </a:solidFill>
              </a:rPr>
              <a:t>  $(</a:t>
            </a:r>
            <a:r>
              <a:rPr lang="en-US" sz="2600" dirty="0">
                <a:solidFill>
                  <a:srgbClr val="FBEEDC"/>
                </a:solidFill>
              </a:rPr>
              <a:t>'p').remove</a:t>
            </a:r>
            <a:r>
              <a:rPr lang="en-US" sz="2600" dirty="0" smtClean="0">
                <a:solidFill>
                  <a:srgbClr val="FBEEDC"/>
                </a:solidFill>
              </a:rPr>
              <a:t>();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// </a:t>
            </a:r>
            <a:r>
              <a:rPr lang="en-US" sz="2600" dirty="0" smtClean="0">
                <a:solidFill>
                  <a:schemeClr val="tx2">
                    <a:lumMod val="75000"/>
                  </a:schemeClr>
                </a:solidFill>
              </a:rPr>
              <a:t>Remove all paragraphs</a:t>
            </a:r>
          </a:p>
          <a:p>
            <a:r>
              <a:rPr lang="en-US" sz="2600" dirty="0" smtClean="0">
                <a:solidFill>
                  <a:srgbClr val="FBEEDC"/>
                </a:solidFill>
              </a:rPr>
              <a:t>&lt;/script&gt;</a:t>
            </a:r>
            <a:endParaRPr lang="en-US" sz="2600" dirty="0">
              <a:solidFill>
                <a:srgbClr val="FBEEDC"/>
              </a:solidFill>
            </a:endParaRPr>
          </a:p>
        </p:txBody>
      </p:sp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60518">
            <a:off x="10237458" y="1050049"/>
            <a:ext cx="1264968" cy="1595224"/>
          </a:xfrm>
          <a:prstGeom prst="rect">
            <a:avLst/>
          </a:prstGeom>
          <a:noFill/>
          <a:ln>
            <a:noFill/>
          </a:ln>
          <a:effectLst>
            <a:glow rad="101600">
              <a:schemeClr val="tx1">
                <a:lumMod val="50000"/>
                <a:alpha val="6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4341812" y="3306304"/>
            <a:ext cx="3505200" cy="1418096"/>
          </a:xfrm>
          <a:prstGeom prst="wedgeRoundRectCallout">
            <a:avLst>
              <a:gd name="adj1" fmla="val -71393"/>
              <a:gd name="adj2" fmla="val 65938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&lt;!–- Result: --&gt;</a:t>
            </a:r>
          </a:p>
          <a:p>
            <a:r>
              <a:rPr lang="en-US" sz="2600" b="1" noProof="1" smtClean="0">
                <a:solidFill>
                  <a:srgbClr val="FBEED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&lt;div&gt;</a:t>
            </a:r>
          </a:p>
          <a:p>
            <a:r>
              <a:rPr lang="en-US" sz="2600" b="1" noProof="1" smtClean="0">
                <a:solidFill>
                  <a:srgbClr val="FBEED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&lt;/div&gt;</a:t>
            </a:r>
            <a:endParaRPr lang="en-US" sz="2600" b="1" noProof="1">
              <a:solidFill>
                <a:srgbClr val="FBEEDC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3353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446212" y="4800600"/>
            <a:ext cx="8938472" cy="820600"/>
          </a:xfrm>
        </p:spPr>
        <p:txBody>
          <a:bodyPr/>
          <a:lstStyle/>
          <a:p>
            <a:r>
              <a:rPr lang="en-US" dirty="0" smtClean="0"/>
              <a:t>Altering the DOM with jQuery</a:t>
            </a:r>
            <a:endParaRPr lang="en-US" dirty="0"/>
          </a:p>
        </p:txBody>
      </p:sp>
      <p:sp>
        <p:nvSpPr>
          <p:cNvPr id="7" name="Subtitle 6"/>
          <p:cNvSpPr>
            <a:spLocks noGrp="1"/>
          </p:cNvSpPr>
          <p:nvPr>
            <p:ph type="body" idx="1"/>
          </p:nvPr>
        </p:nvSpPr>
        <p:spPr>
          <a:xfrm>
            <a:off x="1446212" y="5678768"/>
            <a:ext cx="8938472" cy="688256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1026" name="Picture 2" descr="http://t2.gstatic.com/images?q=tbn:ANd9GcQMzcz-q5-u_u9t-_R40jmeSBWlmVPgy17W2c32-9QnGyeWCfz5&amp;t=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830906">
            <a:off x="8164968" y="2167461"/>
            <a:ext cx="2779718" cy="1925213"/>
          </a:xfrm>
          <a:prstGeom prst="roundRect">
            <a:avLst>
              <a:gd name="adj" fmla="val 8416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wphostingdiscount.com/wp-content/uploads/2010/05/choos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34744">
            <a:off x="1315492" y="2130591"/>
            <a:ext cx="3013626" cy="2007076"/>
          </a:xfrm>
          <a:prstGeom prst="roundRect">
            <a:avLst>
              <a:gd name="adj" fmla="val 7532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956543">
            <a:off x="4626247" y="1058824"/>
            <a:ext cx="3347065" cy="1670960"/>
          </a:xfrm>
          <a:prstGeom prst="rect">
            <a:avLst/>
          </a:prstGeom>
          <a:noFill/>
          <a:ln>
            <a:noFill/>
          </a:ln>
          <a:effectLst>
            <a:glow rad="101600">
              <a:schemeClr val="accent4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071175" y="3227100"/>
            <a:ext cx="2482626" cy="867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720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5212" y="5275400"/>
            <a:ext cx="9700472" cy="820600"/>
          </a:xfrm>
        </p:spPr>
        <p:txBody>
          <a:bodyPr/>
          <a:lstStyle/>
          <a:p>
            <a:r>
              <a:rPr lang="en-US" dirty="0" smtClean="0"/>
              <a:t>jQuery Extended DOM Elements</a:t>
            </a:r>
            <a:endParaRPr lang="en-US" dirty="0"/>
          </a:p>
        </p:txBody>
      </p:sp>
      <p:pic>
        <p:nvPicPr>
          <p:cNvPr id="1026" name="Picture 2" descr="http://i.ytimg.com/vi/zbCbwP6ibR4/maxresdefault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8084" y="1796823"/>
            <a:ext cx="5234728" cy="2943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8046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 smtClean="0"/>
              <a:t>Selected elements with jQuery are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not</a:t>
            </a:r>
            <a:r>
              <a:rPr lang="en-US" dirty="0" smtClean="0"/>
              <a:t> pure DOM elements</a:t>
            </a:r>
          </a:p>
          <a:p>
            <a:pPr lvl="1"/>
            <a:r>
              <a:rPr lang="en-US" dirty="0"/>
              <a:t>jQuery elements extend regular DOM elements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They have additional properties and methods</a:t>
            </a:r>
          </a:p>
          <a:p>
            <a:pPr lvl="2">
              <a:lnSpc>
                <a:spcPct val="100000"/>
              </a:lnSpc>
            </a:pPr>
            <a:r>
              <a:rPr lang="en-US" sz="26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addClass()</a:t>
            </a:r>
            <a:r>
              <a:rPr lang="en-US" dirty="0" smtClean="0"/>
              <a:t>, </a:t>
            </a:r>
            <a:r>
              <a:rPr lang="en-US" sz="26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removeClass()</a:t>
            </a:r>
            <a:r>
              <a:rPr lang="en-US" dirty="0" smtClean="0"/>
              <a:t>, </a:t>
            </a:r>
            <a:r>
              <a:rPr lang="en-US" sz="26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toogleClass()</a:t>
            </a:r>
          </a:p>
          <a:p>
            <a:pPr lvl="2">
              <a:lnSpc>
                <a:spcPct val="100000"/>
              </a:lnSpc>
            </a:pPr>
            <a:r>
              <a:rPr lang="en-US" sz="26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on(event, callback)</a:t>
            </a:r>
            <a:r>
              <a:rPr lang="en-US" dirty="0"/>
              <a:t> </a:t>
            </a:r>
            <a:r>
              <a:rPr lang="en-US" dirty="0" smtClean="0"/>
              <a:t>for attaching events</a:t>
            </a:r>
          </a:p>
          <a:p>
            <a:pPr lvl="2">
              <a:lnSpc>
                <a:spcPct val="100000"/>
              </a:lnSpc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animate()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fade()</a:t>
            </a:r>
            <a:r>
              <a:rPr lang="en-US" dirty="0" smtClean="0"/>
              <a:t>, etc…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jQuery Objects</a:t>
            </a:r>
            <a:endParaRPr lang="en-US" dirty="0"/>
          </a:p>
        </p:txBody>
      </p:sp>
      <p:sp>
        <p:nvSpPr>
          <p:cNvPr id="6" name="Text Placeholder 3"/>
          <p:cNvSpPr txBox="1">
            <a:spLocks/>
          </p:cNvSpPr>
          <p:nvPr/>
        </p:nvSpPr>
        <p:spPr>
          <a:xfrm>
            <a:off x="833436" y="5181600"/>
            <a:ext cx="10518776" cy="12003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0" fontAlgn="base" hangingPunct="0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noProof="1" smtClean="0">
                <a:solidFill>
                  <a:schemeClr val="tx2">
                    <a:lumMod val="75000"/>
                  </a:schemeClr>
                </a:solidFill>
              </a:rPr>
              <a:t>// Parsing a regular DOM element to jQuery element</a:t>
            </a:r>
          </a:p>
          <a:p>
            <a:r>
              <a:rPr lang="en-US" sz="2400" noProof="1" smtClean="0">
                <a:solidFill>
                  <a:srgbClr val="FBEEDC"/>
                </a:solidFill>
              </a:rPr>
              <a:t>var content = document.createElement('div'); </a:t>
            </a:r>
            <a:r>
              <a:rPr lang="en-US" sz="2400" noProof="1" smtClean="0">
                <a:solidFill>
                  <a:schemeClr val="tx2">
                    <a:lumMod val="75000"/>
                  </a:schemeClr>
                </a:solidFill>
              </a:rPr>
              <a:t>// DOM element</a:t>
            </a:r>
          </a:p>
          <a:p>
            <a:r>
              <a:rPr lang="en-US" sz="2400" noProof="1" smtClean="0">
                <a:solidFill>
                  <a:srgbClr val="FBEEDC"/>
                </a:solidFill>
              </a:rPr>
              <a:t>var $content = $(content); </a:t>
            </a:r>
            <a:r>
              <a:rPr lang="en-US" sz="2400" noProof="1">
                <a:solidFill>
                  <a:schemeClr val="tx2">
                    <a:lumMod val="75000"/>
                  </a:schemeClr>
                </a:solidFill>
              </a:rPr>
              <a:t>// </a:t>
            </a:r>
            <a:r>
              <a:rPr lang="en-US" sz="2400" noProof="1" smtClean="0">
                <a:solidFill>
                  <a:schemeClr val="tx2">
                    <a:lumMod val="75000"/>
                  </a:schemeClr>
                </a:solidFill>
              </a:rPr>
              <a:t>jQuery extended DOM element</a:t>
            </a:r>
            <a:endParaRPr lang="en-US" sz="2400" noProof="1">
              <a:solidFill>
                <a:srgbClr val="FBEEDC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4154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Methods for altering the elements</a:t>
            </a:r>
          </a:p>
          <a:p>
            <a:pPr lvl="1"/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jQuery.css('color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#f3f')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jQuery.html()</a:t>
            </a:r>
            <a:r>
              <a:rPr lang="en-US" dirty="0"/>
              <a:t> </a:t>
            </a:r>
            <a:r>
              <a:rPr lang="en-US" dirty="0" smtClean="0"/>
              <a:t>– returns the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innerHTML</a:t>
            </a:r>
          </a:p>
          <a:p>
            <a:pPr lvl="1"/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jQuery.html(content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dirty="0" smtClean="0"/>
              <a:t> – sets the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innerHTML</a:t>
            </a:r>
          </a:p>
          <a:p>
            <a:pPr lvl="1"/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jQuery.text(content)</a:t>
            </a:r>
            <a:r>
              <a:rPr lang="en-US" dirty="0" smtClean="0"/>
              <a:t> – gets / sets the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innerHTML</a:t>
            </a:r>
            <a:r>
              <a:rPr lang="en-US" dirty="0" smtClean="0"/>
              <a:t> as text</a:t>
            </a:r>
          </a:p>
          <a:p>
            <a:pPr lvl="2"/>
            <a:r>
              <a:rPr lang="en-US" dirty="0" smtClean="0"/>
              <a:t>Performs HTML escaping of the passed content</a:t>
            </a:r>
          </a:p>
          <a:p>
            <a:pPr lvl="1"/>
            <a:r>
              <a:rPr lang="en-US" b="1" dirty="0" err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jQuery.val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(content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dirty="0"/>
              <a:t> – sets </a:t>
            </a:r>
            <a:r>
              <a:rPr lang="en-US" dirty="0" smtClean="0"/>
              <a:t>the value of input field</a:t>
            </a:r>
            <a:endParaRPr lang="en-US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2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Properties of jQuery Elements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1968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60412" y="4876800"/>
            <a:ext cx="10721128" cy="857771"/>
          </a:xfrm>
        </p:spPr>
        <p:txBody>
          <a:bodyPr/>
          <a:lstStyle/>
          <a:p>
            <a:r>
              <a:rPr lang="en-US" dirty="0" smtClean="0"/>
              <a:t>Changing the Elements Content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body" idx="1"/>
          </p:nvPr>
        </p:nvSpPr>
        <p:spPr>
          <a:xfrm>
            <a:off x="760412" y="5788744"/>
            <a:ext cx="10721128" cy="688256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5122" name="Picture 2" descr="http://www.kirupa.com/html5/images/DOM_elements_tree_1_7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7826" y="1219200"/>
            <a:ext cx="4686300" cy="315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6942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446212" y="4773304"/>
            <a:ext cx="8938472" cy="820600"/>
          </a:xfrm>
        </p:spPr>
        <p:txBody>
          <a:bodyPr/>
          <a:lstStyle/>
          <a:p>
            <a:r>
              <a:rPr lang="en-US" dirty="0" smtClean="0"/>
              <a:t>What is jQuery?</a:t>
            </a:r>
            <a:endParaRPr lang="en-US" dirty="0"/>
          </a:p>
        </p:txBody>
      </p:sp>
      <p:sp>
        <p:nvSpPr>
          <p:cNvPr id="8" name="Subtitle 7"/>
          <p:cNvSpPr>
            <a:spLocks noGrp="1"/>
          </p:cNvSpPr>
          <p:nvPr>
            <p:ph type="body" idx="1"/>
          </p:nvPr>
        </p:nvSpPr>
        <p:spPr>
          <a:xfrm>
            <a:off x="554884" y="5666096"/>
            <a:ext cx="10721128" cy="762000"/>
          </a:xfrm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n-US" dirty="0"/>
              <a:t>The </a:t>
            </a:r>
            <a:r>
              <a:rPr lang="en-US" dirty="0" smtClean="0"/>
              <a:t>World’s Most Popular JavaScript Library</a:t>
            </a:r>
            <a:endParaRPr lang="en-US" dirty="0"/>
          </a:p>
        </p:txBody>
      </p:sp>
      <p:pic>
        <p:nvPicPr>
          <p:cNvPr id="5" name="Picture 2" descr="http://jstricks.com/wp-content/uploads/2014/07/jquery-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4284" y="1448796"/>
            <a:ext cx="5082328" cy="2955362"/>
          </a:xfrm>
          <a:prstGeom prst="rect">
            <a:avLst/>
          </a:prstGeom>
          <a:noFill/>
          <a:ln>
            <a:solidFill>
              <a:srgbClr val="00B0F0">
                <a:alpha val="50000"/>
              </a:srgb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0760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46212" y="4724400"/>
            <a:ext cx="8938472" cy="820600"/>
          </a:xfrm>
        </p:spPr>
        <p:txBody>
          <a:bodyPr/>
          <a:lstStyle/>
          <a:p>
            <a:r>
              <a:rPr lang="en-US" dirty="0" smtClean="0"/>
              <a:t>jQuery Events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46212" y="5602568"/>
            <a:ext cx="8938472" cy="719034"/>
          </a:xfrm>
        </p:spPr>
        <p:txBody>
          <a:bodyPr/>
          <a:lstStyle/>
          <a:p>
            <a:r>
              <a:rPr lang="en-US" dirty="0" smtClean="0"/>
              <a:t>Cross-Browser Events Handling</a:t>
            </a:r>
            <a:endParaRPr lang="en-US" dirty="0"/>
          </a:p>
        </p:txBody>
      </p:sp>
      <p:pic>
        <p:nvPicPr>
          <p:cNvPr id="3074" name="Picture 2" descr="http://i.imgur.com/Wr1KLcD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1220" y="1524000"/>
            <a:ext cx="6128456" cy="2867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1443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>
              <a:defRPr/>
            </a:pPr>
            <a:fld id="{58452FF4-89E3-4D1B-9927-2DBDC00E58D7}" type="slidenum">
              <a:rPr lang="en-US" sz="1100" smtClean="0"/>
              <a:pPr algn="r">
                <a:defRPr/>
              </a:pPr>
              <a:t>31</a:t>
            </a:fld>
            <a:endParaRPr lang="en-US" sz="1100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>
                <a:ea typeface="Lucida Grande" charset="0"/>
                <a:cs typeface="Lucida Grande" charset="0"/>
                <a:sym typeface="Lucida Grande" charset="0"/>
              </a:rPr>
              <a:t>jQuery has a convenient way for attaching and detaching events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ea typeface="Lucida Grande" charset="0"/>
                <a:cs typeface="Lucida Grande" charset="0"/>
                <a:sym typeface="Lucida Grande" charset="0"/>
              </a:rPr>
              <a:t>Works cross-browser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ea typeface="Lucida Grande" charset="0"/>
                <a:cs typeface="Lucida Grande" charset="0"/>
                <a:sym typeface="Lucida Grande" charset="0"/>
              </a:rPr>
              <a:t>Using methods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ea typeface="Lucida Grande" charset="0"/>
                <a:cs typeface="Consolas" panose="020B0609020204030204" pitchFamily="49" charset="0"/>
                <a:sym typeface="Lucida Grande" charset="0"/>
              </a:rPr>
              <a:t>on()</a:t>
            </a:r>
            <a:r>
              <a:rPr lang="en-US" b="1" dirty="0">
                <a:ea typeface="Lucida Grande" charset="0"/>
                <a:cs typeface="Lucida Grande" charset="0"/>
                <a:sym typeface="Lucida Grande" charset="0"/>
              </a:rPr>
              <a:t> </a:t>
            </a:r>
            <a:r>
              <a:rPr lang="en-US" dirty="0">
                <a:ea typeface="Lucida Grande" charset="0"/>
                <a:cs typeface="Lucida Grande" charset="0"/>
                <a:sym typeface="Lucida Grande" charset="0"/>
              </a:rPr>
              <a:t>and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ea typeface="Lucida Grande" charset="0"/>
                <a:cs typeface="Consolas" panose="020B0609020204030204" pitchFamily="49" charset="0"/>
                <a:sym typeface="Lucida Grande" charset="0"/>
              </a:rPr>
              <a:t>off()</a:t>
            </a:r>
          </a:p>
          <a:p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jQuery Events</a:t>
            </a:r>
            <a:endParaRPr lang="en-US" dirty="0"/>
          </a:p>
        </p:txBody>
      </p:sp>
      <p:sp>
        <p:nvSpPr>
          <p:cNvPr id="10" name="Text Placeholder 3"/>
          <p:cNvSpPr txBox="1">
            <a:spLocks/>
          </p:cNvSpPr>
          <p:nvPr/>
        </p:nvSpPr>
        <p:spPr>
          <a:xfrm>
            <a:off x="1062036" y="3657600"/>
            <a:ext cx="10061576" cy="230832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0" fontAlgn="base" hangingPunct="0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sz="2400" noProof="1">
                <a:solidFill>
                  <a:srgbClr val="FBEEDC"/>
                </a:solidFill>
              </a:rPr>
              <a:t>function onButtonClick</a:t>
            </a:r>
            <a:r>
              <a:rPr lang="en-US" sz="2400" noProof="1" smtClean="0">
                <a:solidFill>
                  <a:srgbClr val="FBEEDC"/>
                </a:solidFill>
              </a:rPr>
              <a:t>() {</a:t>
            </a:r>
            <a:endParaRPr lang="en-US" sz="2400" noProof="1">
              <a:solidFill>
                <a:srgbClr val="FBEEDC"/>
              </a:solidFill>
            </a:endParaRPr>
          </a:p>
          <a:p>
            <a:pPr eaLnBrk="1" hangingPunct="1"/>
            <a:r>
              <a:rPr lang="en-US" sz="2400" noProof="1">
                <a:solidFill>
                  <a:srgbClr val="FBEEDC"/>
                </a:solidFill>
              </a:rPr>
              <a:t>  </a:t>
            </a:r>
            <a:r>
              <a:rPr lang="en-US" sz="2400" noProof="1" smtClean="0">
                <a:solidFill>
                  <a:srgbClr val="FBEEDC"/>
                </a:solidFill>
              </a:rPr>
              <a:t>$('.selected').removeClass('selected</a:t>
            </a:r>
            <a:r>
              <a:rPr lang="en-US" sz="2400" noProof="1">
                <a:solidFill>
                  <a:srgbClr val="FBEEDC"/>
                </a:solidFill>
              </a:rPr>
              <a:t>'</a:t>
            </a:r>
            <a:r>
              <a:rPr lang="en-US" sz="2400" noProof="1" smtClean="0">
                <a:solidFill>
                  <a:srgbClr val="FBEEDC"/>
                </a:solidFill>
              </a:rPr>
              <a:t>);</a:t>
            </a:r>
            <a:endParaRPr lang="en-US" sz="2400" noProof="1">
              <a:solidFill>
                <a:srgbClr val="FBEEDC"/>
              </a:solidFill>
            </a:endParaRPr>
          </a:p>
          <a:p>
            <a:pPr eaLnBrk="1" hangingPunct="1"/>
            <a:r>
              <a:rPr lang="en-US" sz="2400" noProof="1">
                <a:solidFill>
                  <a:srgbClr val="FBEEDC"/>
                </a:solidFill>
              </a:rPr>
              <a:t>  $(this).</a:t>
            </a:r>
            <a:r>
              <a:rPr lang="en-US" sz="2400" noProof="1" smtClean="0">
                <a:solidFill>
                  <a:srgbClr val="FBEEDC"/>
                </a:solidFill>
              </a:rPr>
              <a:t>addClass('selected'); </a:t>
            </a:r>
          </a:p>
          <a:p>
            <a:pPr eaLnBrk="1" hangingPunct="1"/>
            <a:r>
              <a:rPr lang="en-US" sz="2400" noProof="1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400" noProof="1" smtClean="0">
                <a:solidFill>
                  <a:schemeClr val="tx2">
                    <a:lumMod val="75000"/>
                  </a:schemeClr>
                </a:solidFill>
              </a:rPr>
              <a:t> // "this" is the event source (the hyperlink clicked)</a:t>
            </a:r>
            <a:endParaRPr lang="en-US" sz="2400" noProof="1">
              <a:solidFill>
                <a:schemeClr val="tx2">
                  <a:lumMod val="75000"/>
                </a:schemeClr>
              </a:solidFill>
            </a:endParaRPr>
          </a:p>
          <a:p>
            <a:pPr eaLnBrk="1" hangingPunct="1"/>
            <a:r>
              <a:rPr lang="en-US" sz="2400" noProof="1">
                <a:solidFill>
                  <a:srgbClr val="FBEEDC"/>
                </a:solidFill>
              </a:rPr>
              <a:t>}</a:t>
            </a:r>
          </a:p>
          <a:p>
            <a:pPr eaLnBrk="1" hangingPunct="1"/>
            <a:r>
              <a:rPr lang="en-US" sz="2400" noProof="1" smtClean="0">
                <a:solidFill>
                  <a:srgbClr val="FBEEDC"/>
                </a:solidFill>
              </a:rPr>
              <a:t>$('a.button').on('click</a:t>
            </a:r>
            <a:r>
              <a:rPr lang="en-US" sz="2400" noProof="1">
                <a:solidFill>
                  <a:srgbClr val="FBEEDC"/>
                </a:solidFill>
              </a:rPr>
              <a:t>'</a:t>
            </a:r>
            <a:r>
              <a:rPr lang="en-US" sz="2400" noProof="1" smtClean="0">
                <a:solidFill>
                  <a:srgbClr val="FBEEDC"/>
                </a:solidFill>
              </a:rPr>
              <a:t>, </a:t>
            </a:r>
            <a:r>
              <a:rPr lang="en-US" sz="2400" noProof="1">
                <a:solidFill>
                  <a:srgbClr val="FBEEDC"/>
                </a:solidFill>
              </a:rPr>
              <a:t>onButtonClick);</a:t>
            </a:r>
          </a:p>
        </p:txBody>
      </p:sp>
    </p:spTree>
    <p:extLst>
      <p:ext uri="{BB962C8B-B14F-4D97-AF65-F5344CB8AC3E}">
        <p14:creationId xmlns:p14="http://schemas.microsoft.com/office/powerpoint/2010/main" val="1415427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>
              <a:defRPr/>
            </a:pPr>
            <a:fld id="{58452FF4-89E3-4D1B-9927-2DBDC00E58D7}" type="slidenum">
              <a:rPr lang="en-US" sz="1100"/>
              <a:pPr algn="r">
                <a:defRPr/>
              </a:pPr>
              <a:t>32</a:t>
            </a:fld>
            <a:endParaRPr lang="en-US" sz="1100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ea typeface="Lucida Grande" charset="0"/>
                <a:cs typeface="Lucida Grande" charset="0"/>
                <a:sym typeface="Lucida Grande" charset="0"/>
              </a:rPr>
              <a:t>Handling events on multiple elements</a:t>
            </a:r>
            <a:endParaRPr lang="en-US" dirty="0">
              <a:ea typeface="Lucida Grande" charset="0"/>
              <a:cs typeface="Lucida Grande" charset="0"/>
              <a:sym typeface="Lucida Grande" charset="0"/>
            </a:endParaRPr>
          </a:p>
          <a:p>
            <a:pPr lvl="1"/>
            <a:r>
              <a:rPr lang="en-US" dirty="0">
                <a:ea typeface="Lucida Grande" charset="0"/>
                <a:cs typeface="Lucida Grande" charset="0"/>
                <a:sym typeface="Lucida Grande" charset="0"/>
              </a:rPr>
              <a:t>Add </a:t>
            </a:r>
            <a:r>
              <a:rPr lang="en-US" dirty="0" smtClean="0">
                <a:ea typeface="Lucida Grande" charset="0"/>
                <a:cs typeface="Lucida Grande" charset="0"/>
                <a:sym typeface="Lucida Grande" charset="0"/>
              </a:rPr>
              <a:t>a handler </a:t>
            </a:r>
            <a:r>
              <a:rPr lang="en-US" dirty="0">
                <a:ea typeface="Lucida Grande" charset="0"/>
                <a:cs typeface="Lucida Grande" charset="0"/>
                <a:sym typeface="Lucida Grande" charset="0"/>
              </a:rPr>
              <a:t>on the parent element</a:t>
            </a:r>
          </a:p>
          <a:p>
            <a:pPr lvl="1"/>
            <a:r>
              <a:rPr lang="en-US" dirty="0">
                <a:ea typeface="Lucida Grande" charset="0"/>
                <a:cs typeface="Consolas" panose="020B0609020204030204" pitchFamily="49" charset="0"/>
                <a:sym typeface="Lucida Grande" charset="0"/>
              </a:rPr>
              <a:t>A bit different </a:t>
            </a:r>
            <a:r>
              <a:rPr lang="en-US" dirty="0" smtClean="0">
                <a:ea typeface="Lucida Grande" charset="0"/>
                <a:cs typeface="Consolas" panose="020B0609020204030204" pitchFamily="49" charset="0"/>
                <a:sym typeface="Lucida Grande" charset="0"/>
              </a:rPr>
              <a:t>syntax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  <a:latin typeface="Consolas" panose="020B0609020204030204" pitchFamily="49" charset="0"/>
              <a:ea typeface="Lucida Grande" charset="0"/>
              <a:cs typeface="Consolas" panose="020B0609020204030204" pitchFamily="49" charset="0"/>
              <a:sym typeface="Lucida Grande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jQuery </a:t>
            </a:r>
            <a:r>
              <a:rPr lang="en-US" dirty="0" smtClean="0"/>
              <a:t>Events (2)</a:t>
            </a:r>
            <a:endParaRPr lang="en-US" dirty="0"/>
          </a:p>
        </p:txBody>
      </p:sp>
      <p:sp>
        <p:nvSpPr>
          <p:cNvPr id="6" name="Text Placeholder 3"/>
          <p:cNvSpPr txBox="1">
            <a:spLocks/>
          </p:cNvSpPr>
          <p:nvPr/>
        </p:nvSpPr>
        <p:spPr>
          <a:xfrm>
            <a:off x="1595436" y="3657600"/>
            <a:ext cx="8994776" cy="230832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0" fontAlgn="base" hangingPunct="0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sz="2400" noProof="1">
                <a:solidFill>
                  <a:srgbClr val="FBEEDC"/>
                </a:solidFill>
              </a:rPr>
              <a:t>function onListItemClick(){</a:t>
            </a:r>
          </a:p>
          <a:p>
            <a:pPr eaLnBrk="1" hangingPunct="1"/>
            <a:r>
              <a:rPr lang="en-US" sz="2400" noProof="1">
                <a:solidFill>
                  <a:srgbClr val="FBEEDC"/>
                </a:solidFill>
              </a:rPr>
              <a:t>  </a:t>
            </a:r>
            <a:r>
              <a:rPr lang="en-US" sz="2400" noProof="1" smtClean="0">
                <a:solidFill>
                  <a:srgbClr val="FBEEDC"/>
                </a:solidFill>
              </a:rPr>
              <a:t>$('.selected').removeClass('selected</a:t>
            </a:r>
            <a:r>
              <a:rPr lang="en-US" sz="2400" noProof="1">
                <a:solidFill>
                  <a:srgbClr val="FBEEDC"/>
                </a:solidFill>
              </a:rPr>
              <a:t>'</a:t>
            </a:r>
            <a:r>
              <a:rPr lang="en-US" sz="2400" noProof="1" smtClean="0">
                <a:solidFill>
                  <a:srgbClr val="FBEEDC"/>
                </a:solidFill>
              </a:rPr>
              <a:t>);</a:t>
            </a:r>
            <a:endParaRPr lang="en-US" sz="2400" noProof="1">
              <a:solidFill>
                <a:srgbClr val="FBEEDC"/>
              </a:solidFill>
            </a:endParaRPr>
          </a:p>
          <a:p>
            <a:pPr eaLnBrk="1" hangingPunct="1"/>
            <a:r>
              <a:rPr lang="en-US" sz="2400" noProof="1">
                <a:solidFill>
                  <a:srgbClr val="FBEEDC"/>
                </a:solidFill>
              </a:rPr>
              <a:t>  $(this).</a:t>
            </a:r>
            <a:r>
              <a:rPr lang="en-US" sz="2400" noProof="1" smtClean="0">
                <a:solidFill>
                  <a:srgbClr val="FBEEDC"/>
                </a:solidFill>
              </a:rPr>
              <a:t>addClass('selected');</a:t>
            </a:r>
            <a:endParaRPr lang="en-US" sz="2400" noProof="1">
              <a:solidFill>
                <a:srgbClr val="FBEEDC"/>
              </a:solidFill>
            </a:endParaRPr>
          </a:p>
          <a:p>
            <a:pPr eaLnBrk="1" hangingPunct="1"/>
            <a:r>
              <a:rPr lang="en-US" sz="2400" noProof="1">
                <a:solidFill>
                  <a:srgbClr val="FBEEDC"/>
                </a:solidFill>
              </a:rPr>
              <a:t>}</a:t>
            </a:r>
          </a:p>
          <a:p>
            <a:pPr eaLnBrk="1" hangingPunct="1"/>
            <a:endParaRPr lang="en-US" sz="2400" noProof="1">
              <a:solidFill>
                <a:srgbClr val="FBEEDC"/>
              </a:solidFill>
            </a:endParaRPr>
          </a:p>
          <a:p>
            <a:pPr eaLnBrk="1" hangingPunct="1"/>
            <a:r>
              <a:rPr lang="en-US" sz="2400" noProof="1" smtClean="0">
                <a:solidFill>
                  <a:srgbClr val="FBEEDC"/>
                </a:solidFill>
              </a:rPr>
              <a:t>$('ul</a:t>
            </a:r>
            <a:r>
              <a:rPr lang="en-US" sz="2400" noProof="1">
                <a:solidFill>
                  <a:srgbClr val="FBEEDC"/>
                </a:solidFill>
              </a:rPr>
              <a:t>'</a:t>
            </a:r>
            <a:r>
              <a:rPr lang="en-US" sz="2400" noProof="1" smtClean="0">
                <a:solidFill>
                  <a:srgbClr val="FBEEDC"/>
                </a:solidFill>
              </a:rPr>
              <a:t>).on('click</a:t>
            </a:r>
            <a:r>
              <a:rPr lang="en-US" sz="2400" noProof="1">
                <a:solidFill>
                  <a:srgbClr val="FBEEDC"/>
                </a:solidFill>
              </a:rPr>
              <a:t>'</a:t>
            </a:r>
            <a:r>
              <a:rPr lang="en-US" sz="2400" noProof="1" smtClean="0">
                <a:solidFill>
                  <a:srgbClr val="FBEEDC"/>
                </a:solidFill>
              </a:rPr>
              <a:t>, </a:t>
            </a:r>
            <a:r>
              <a:rPr lang="en-US" sz="2400" noProof="1" smtClean="0">
                <a:solidFill>
                  <a:schemeClr val="tx2">
                    <a:lumMod val="75000"/>
                  </a:schemeClr>
                </a:solidFill>
              </a:rPr>
              <a:t>'li</a:t>
            </a:r>
            <a:r>
              <a:rPr lang="en-US" sz="2400" noProof="1">
                <a:solidFill>
                  <a:schemeClr val="tx2">
                    <a:lumMod val="75000"/>
                  </a:schemeClr>
                </a:solidFill>
              </a:rPr>
              <a:t>'</a:t>
            </a:r>
            <a:r>
              <a:rPr lang="en-US" sz="2400" noProof="1" smtClean="0">
                <a:solidFill>
                  <a:srgbClr val="FBEEDC"/>
                </a:solidFill>
              </a:rPr>
              <a:t>, </a:t>
            </a:r>
            <a:r>
              <a:rPr lang="en-US" sz="2400" noProof="1">
                <a:solidFill>
                  <a:srgbClr val="FBEEDC"/>
                </a:solidFill>
              </a:rPr>
              <a:t>onListItemClick);</a:t>
            </a:r>
          </a:p>
        </p:txBody>
      </p:sp>
    </p:spTree>
    <p:extLst>
      <p:ext uri="{BB962C8B-B14F-4D97-AF65-F5344CB8AC3E}">
        <p14:creationId xmlns:p14="http://schemas.microsoft.com/office/powerpoint/2010/main" val="2738126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446212" y="4986776"/>
            <a:ext cx="8938472" cy="820600"/>
          </a:xfrm>
        </p:spPr>
        <p:txBody>
          <a:bodyPr/>
          <a:lstStyle/>
          <a:p>
            <a:r>
              <a:rPr lang="en-US" dirty="0" smtClean="0"/>
              <a:t>jQuery Event Handlers</a:t>
            </a:r>
            <a:endParaRPr lang="en-US" dirty="0"/>
          </a:p>
        </p:txBody>
      </p:sp>
      <p:sp>
        <p:nvSpPr>
          <p:cNvPr id="7" name="Subtitle 6"/>
          <p:cNvSpPr>
            <a:spLocks noGrp="1"/>
          </p:cNvSpPr>
          <p:nvPr>
            <p:ph type="body" idx="1"/>
          </p:nvPr>
        </p:nvSpPr>
        <p:spPr>
          <a:xfrm>
            <a:off x="1446212" y="5788744"/>
            <a:ext cx="8938472" cy="688256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3074" name="Picture 2" descr="http://img.ehowcdn.com/article-new/ehow/images/a08/c9/5c/remove-event-handler-tinymce-800x8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4684" y="1219200"/>
            <a:ext cx="6301528" cy="3634126"/>
          </a:xfrm>
          <a:prstGeom prst="rect">
            <a:avLst/>
          </a:prstGeom>
          <a:noFill/>
          <a:effectLst>
            <a:softEdge rad="317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 rot="21189028">
            <a:off x="3149908" y="2258704"/>
            <a:ext cx="2482626" cy="867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142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1446212" y="4800600"/>
            <a:ext cx="8938472" cy="820600"/>
          </a:xfrm>
        </p:spPr>
        <p:txBody>
          <a:bodyPr/>
          <a:lstStyle/>
          <a:p>
            <a:r>
              <a:rPr lang="en-US" dirty="0" smtClean="0"/>
              <a:t>Chaining Function Calls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1446212" y="5678768"/>
            <a:ext cx="8938472" cy="719034"/>
          </a:xfrm>
        </p:spPr>
        <p:txBody>
          <a:bodyPr/>
          <a:lstStyle/>
          <a:p>
            <a:r>
              <a:rPr lang="en-US" dirty="0" smtClean="0"/>
              <a:t>Call After Call, After Call, …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49446">
            <a:off x="4134273" y="1355825"/>
            <a:ext cx="3562350" cy="3495675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 rot="1388620">
            <a:off x="5250569" y="1783305"/>
            <a:ext cx="2482626" cy="867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316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programming , the "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chaining</a:t>
            </a:r>
            <a:r>
              <a:rPr lang="en-US" dirty="0"/>
              <a:t>" </a:t>
            </a:r>
            <a:r>
              <a:rPr lang="en-US" dirty="0" smtClean="0"/>
              <a:t>paradigm is as follows:</a:t>
            </a:r>
          </a:p>
          <a:p>
            <a:pPr lvl="1"/>
            <a:r>
              <a:rPr lang="en-US" dirty="0" smtClean="0"/>
              <a:t>If a method should return result -&gt; OK, return it</a:t>
            </a:r>
          </a:p>
          <a:p>
            <a:pPr lvl="1"/>
            <a:r>
              <a:rPr lang="en-US" dirty="0" smtClean="0"/>
              <a:t>If a method should NOT return a result -&gt; return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</a:p>
          <a:p>
            <a:r>
              <a:rPr lang="en-US" dirty="0"/>
              <a:t>jQuery </a:t>
            </a:r>
            <a:r>
              <a:rPr lang="en-US" dirty="0" smtClean="0"/>
              <a:t>implements the "chaining" paradigm, so methods can be chained one after another: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jQuery: Chaining Function Calls</a:t>
            </a:r>
            <a:endParaRPr lang="en-US" dirty="0"/>
          </a:p>
        </p:txBody>
      </p:sp>
      <p:sp>
        <p:nvSpPr>
          <p:cNvPr id="6" name="Text Placeholder 3"/>
          <p:cNvSpPr txBox="1">
            <a:spLocks/>
          </p:cNvSpPr>
          <p:nvPr/>
        </p:nvSpPr>
        <p:spPr>
          <a:xfrm>
            <a:off x="1062036" y="4495800"/>
            <a:ext cx="10061576" cy="193899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eaLnBrk="1" hangingPunct="1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eaLnBrk="0" hangingPunct="0">
              <a:spcBef>
                <a:spcPct val="20000"/>
              </a:spcBef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2pPr>
            <a:lvl3pPr marL="922338" indent="-273050" eaLnBrk="0" hangingPunct="0">
              <a:spcBef>
                <a:spcPct val="20000"/>
              </a:spcBef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3pPr>
            <a:lvl4pPr marL="1187450" indent="-228600" eaLnBrk="0" hangingPunct="0">
              <a:spcBef>
                <a:spcPct val="20000"/>
              </a:spcBef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4pPr>
            <a:lvl5pPr marL="1425575" indent="-228600" eaLnBrk="0" hangingPunct="0">
              <a:spcBef>
                <a:spcPct val="20000"/>
              </a:spcBef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>
                <a:solidFill>
                  <a:schemeClr val="tx1"/>
                </a:solidFill>
                <a:latin typeface="+mn-lt"/>
              </a:defRPr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>
                <a:solidFill>
                  <a:schemeClr val="tx1"/>
                </a:solidFill>
                <a:latin typeface="+mn-lt"/>
              </a:defRPr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>
                <a:solidFill>
                  <a:schemeClr val="tx1"/>
                </a:solidFill>
                <a:latin typeface="+mn-lt"/>
              </a:defRPr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2400" noProof="1">
                <a:solidFill>
                  <a:srgbClr val="FBEEDC"/>
                </a:solidFill>
              </a:rPr>
              <a:t>$('&lt;button </a:t>
            </a:r>
            <a:r>
              <a:rPr lang="en-US" sz="2400" noProof="1" smtClean="0">
                <a:solidFill>
                  <a:srgbClr val="FBEEDC"/>
                </a:solidFill>
              </a:rPr>
              <a:t>/&gt;').remove()</a:t>
            </a:r>
            <a:endParaRPr lang="en-US" sz="2400" noProof="1">
              <a:solidFill>
                <a:srgbClr val="FBEEDC"/>
              </a:solidFill>
            </a:endParaRPr>
          </a:p>
          <a:p>
            <a:r>
              <a:rPr lang="en-US" sz="2400" noProof="1">
                <a:solidFill>
                  <a:srgbClr val="FBEEDC"/>
                </a:solidFill>
              </a:rPr>
              <a:t>  .addClass('btn-success')</a:t>
            </a:r>
          </a:p>
          <a:p>
            <a:r>
              <a:rPr lang="en-US" sz="2400" noProof="1">
                <a:solidFill>
                  <a:srgbClr val="FBEEDC"/>
                </a:solidFill>
              </a:rPr>
              <a:t>  .html('Click me for success')</a:t>
            </a:r>
          </a:p>
          <a:p>
            <a:r>
              <a:rPr lang="en-US" sz="2400" noProof="1">
                <a:solidFill>
                  <a:srgbClr val="FBEEDC"/>
                </a:solidFill>
              </a:rPr>
              <a:t>  .on('click', onSuccessButtonClick)</a:t>
            </a:r>
          </a:p>
          <a:p>
            <a:r>
              <a:rPr lang="en-US" sz="2400" noProof="1">
                <a:solidFill>
                  <a:srgbClr val="FBEEDC"/>
                </a:solidFill>
              </a:rPr>
              <a:t>  .appendTo(document.body);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7620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912812" y="4803598"/>
            <a:ext cx="10263928" cy="820600"/>
          </a:xfrm>
        </p:spPr>
        <p:txBody>
          <a:bodyPr/>
          <a:lstStyle/>
          <a:p>
            <a:r>
              <a:rPr lang="en-US" dirty="0" smtClean="0"/>
              <a:t>jQuery Function Calls Chaining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912812" y="5605566"/>
            <a:ext cx="10263928" cy="719034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49446">
            <a:off x="4134273" y="1395156"/>
            <a:ext cx="3562350" cy="3495675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 rot="1388620">
            <a:off x="5250569" y="1783305"/>
            <a:ext cx="2482626" cy="867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316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1446212" y="4876800"/>
            <a:ext cx="8938472" cy="820600"/>
          </a:xfrm>
        </p:spPr>
        <p:txBody>
          <a:bodyPr/>
          <a:lstStyle/>
          <a:p>
            <a:r>
              <a:rPr lang="en-US" dirty="0" smtClean="0"/>
              <a:t>jQuery AJAX</a:t>
            </a:r>
            <a:endParaRPr lang="en-US" dirty="0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1446212" y="5754968"/>
            <a:ext cx="8938472" cy="719034"/>
          </a:xfrm>
        </p:spPr>
        <p:txBody>
          <a:bodyPr/>
          <a:lstStyle/>
          <a:p>
            <a:r>
              <a:rPr lang="en-US" dirty="0" smtClean="0"/>
              <a:t>Creating HTTP Requests with jQuery</a:t>
            </a:r>
            <a:endParaRPr lang="en-US" dirty="0"/>
          </a:p>
        </p:txBody>
      </p:sp>
      <p:sp>
        <p:nvSpPr>
          <p:cNvPr id="2" name="AutoShape 2" descr="data:image/jpeg;base64,/9j/4AAQSkZJRgABAQAAAQABAAD/2wCEAAkGBxAPEBUUEBQSEBAPFBYWFBQVEBAPEBYVFRQWGBUUFRQYHCggGBolHBQUITEhJSkrLi4uFx8zODMtNygtLisBCgoKDg0OGxAQGiwlHx4wLCwsLCwsLCwsLCwsLCwsLCwsLCwsKywsLCssLCw3LCwsLDcsLCw4LCw3NysrKysrK//AABEIAMgA8AMBIgACEQEDEQH/xAAbAAEAAgMBAQAAAAAAAAAAAAAAAQUCBAYDB//EAEcQAAEDAgMEBgYGBQsFAAAAAAEAAgMEEQUSIRMxQVEGImFxgZEUMlKhscEVIzNCktEHYnKi4RYkNERTc4STsvDxQ1SUwtL/xAAZAQEAAwEBAAAAAAAAAAAAAAAAAgMEAQX/xAAhEQEBAAMAAQUBAQEAAAAAAAAAAQIDERIEEyExQVEiFP/aAAwDAQACEQMRAD8A+4KVCF1t+gCAioHdIH1By4fGKgbjUPcY6Np7HgEy8dGC2hGYIOjhmH8+mfV33xi9PS9o2TTdw/bc5B7VXSejjeWCTbSt3xQNdUyjvbGCW+Nl5uxatk+wonAX9aoqGU4tzDWCRx7iArekpI4WhkTGRsG5rGhjR3AaL2QUJpcUk9aopKcezHSyTn8b5Gj91ZHA53G766q7mNpY2+6O/vV4pQUjujbXetPWO/xUjP8ARZYfyVh/ta3/AM+q/wDtXyIKNnRpjfVnrB/jJn/6iVBwKYG7a6rHYfRpG/vRX96vUQUBo8TYbsqqeYezLRuYf8yOUf6UGJV8d9tRtkA3OpqlspPbklbHbzKvlKCjj6VUmYMleaV7jYNqGOpsx5Nc8BrvAlXYPksJomvaWvAe12ha4BzT3g71SHovHFrRPkonezHZ1OTqdYHdXedcuU9qC+Rc99NVFL/T4xsx/WoA98NtNZYjd8X7zdDchX0EzZGhzHNexwu1zSHNIO4gjQhB6IoUoIUoiCFKhSgIiICIiAiIg162sjgjdJK4Rxxguc4mwACoYqCXETtKsOipCPq6Q3a549uq534Rbh965NhnM302tLHa02HlrnDeJKlwzNDuyNuV1ucjT91dEghjA0AAAACwAFgANwAWShEHMdPel7cJgZJszUSyvysiaSHua0ZpHiwOjWgnlu3LoqWpZLG2RhDmSNDmkbi1wuD5FfOqhtbiOKTT0YpXwYe19Gz0gSuY6R9jUOaGEXtZrDfkRwWhQRvjw2rwqsqWUUtJkEc+ctiME7rxdYkHIHZozc7ra6oPrF1N18mw6FlRh1R6HHFS1mFVAmbsZ3TURmjjDjsX3sI3Mu1zOBJvrqtXFjJVYTVYjLnifiUtOIm57OipmTNbG0OHF13OJ7RyQfYrqbr5tiFGcOxCZmHNLHT4ZNLkBc/PPG+zJLEm8mu/ee1e36O4cGDIJqeeOSukhvK41JfVPcWAymZhdc2PMaIPoMry1pIBcQCcotc2G4X4rVpMQD2ROkaYHzjSKQtEoNrlpAJBIG+y1ZMShqqGSane2WJ8UmV7TobNcD7wvlrKOkkZgL67LsH0c7XvlkLIswjhLAXEgNPr99uxB9QwvF5ZauqgfDs46TY7OUPziXatcXAi1mublGlzo4br63F1wP6Q6WCenpQ2ekaxrjJHBUS5KSrY2MDIX3GoDmuB152K6DoNXQ1OHwSQMfFE9nVY9znubqermPrAG9jyQX11IXx2srKRlfT1FNlhd9JPhnmkqyaiUASiVj4zo2EOAtmOnVsAvsKAueqsHkpXGbDwBcl0tISGwy33mPhFL2jqncRrcdChQaeFYlHVRCSInKbggjK9rgbOY9p1a4HQgrcXO18fodYydlhDWObDUN4bQ6QTDk6/1Z55meyuiQSihEEqERBKKEQSihEEooRBRdETeOdx9Z1XU359WVzG/utaPBXqoMPk9GrpoXaMrP5xAeBeAGzxdhFmPHPO7kr9BKhSoQecMDYxZjWsFybNaGi51JsON1hNRRPJL42PLm5SXMa4lt75Tcai/BUvSDppR0LnNlMrnRMD5RFBLOImH1XSloswGxtc8CoremlJEIw4VDpZ2bRsDKWaSpaz2pIWtLmDvsgnpRgL6ijNLS7Omjnc1spaAwthJ+tyAC2cjTXmroUUWzEeRhiYGhrC0OYA22UWPKwVX/K6h9E9L2zfRyct7OL897bLZ2zbS+mW10wTpVS1j3RsMkc0YDnRTwyU02Q/fDJACW9oQW5hbmz5W5wLZrDNl32zb7di8YsOgY8yNiibId7xGwPN9/WAuuF6SdN45xTtozVZX11Kz0htPM2lkaZ2te1s9srgRcb9V2mPYqyippJ5A9zIWlxEbHSPPcB8ToOKDLDMMipYRDE0CMX0NjcuJLidLakk+KzloInsDHRROjbazCxpYLbrNtYLhsc6ZbSGgqGtqqZj62JsrXQTMc9rqeV+VjS28rS7LYgakK3rul0EtHVvjkmo5KNo2pkpHCeHNqx+wfbMDY252KDo6igikaGSRRPY3c1zGuaLcgRYL2jjygBoa1rRYAaADkABoqDE+mdLTSvhc2ollgYx8jYaWaezHgkPOQEBoym5PYvWt6X0cUcMgc+YVTS+FsEMlRK9gALnhjATYXFyd10FhJhNO4kuggc55BcTGwkkbiSW6lbuvZ5lV3R3HIcQgE8AkETycpkjdEXAfeaHb29qs0GOvZ5pr2eayRBzvT1zm4bUuFszI87OedhDmW7bgK+e+2/KAOZsuS/SDjDY2xQDrPkc2R7eUUTg4B3IPeGtsd4z29Ur5h0lxyeaU5pHF3EgkC5+6By7Fy3jvH2sdIaS9tvBfltWhWTX3FxYg8QbhfCsCzSdWQtvwJbb94LqMOxebD3DXNET1mEgt8DwKr9ydd8X07Xs8017PNa+H10dRGHxm7XeYPEEcCtpWosdezzTXs81kiDHXs8017PNZIgx17PNCT2eayUFBoY1hbaqLKXOje0h8UrbbSKRvqvbfTncHQgkHetPCMacZPR6sNhrALgC4inaN8kBO8c2XzNvrwJvFp4phsNSzJM3O29xqWuaeDmPGrXDmDdBthSudaa6j0N8QpxucMjK1g/WGjJu8ZTpucSt/C8dpqokRSDaNtmieDFUMv7cT7ObuO8cEHzrpVaXEKsRiuFG6BkVe+kibLmewOOzOcXaRHJrkubP1torqn20FSa2gg+kKOvpqdjRHJHHNEIQ/JbauALHB+utwWhXuI9DqOeR8jhMx01tqIqqop2SWFrvZG8AmwAva5AsrqjpY4Y2xxNbHHG0NY1os1rQLAAIPng6L14jFVs4fTPpA13omf6rKYdjstpu2mWzs27N5qybh1XiNY2epgNBDBTTwNa6SKWokdUBoc47NxaGtDRYXvcldvZSg+Y/RmJCloqF1ESKKppS6oZPT+jmKCZri8Mc4PByi9su/mu76SULqmjnhZYPmhext9Bmc0gX8VZog+eikr6iPDmyUj6f6PqYDJmmp33aymmY94yOPVDiwc+tu0TpX0eq53Ytsoy702kpo4OvG3O+My526nS2ZupsNV9Ad81kg5jDMLmZiNdK5toqiClZG67TmdG2YPFr3Fs7d/NcI+mqKaPC4ImVDMRpaZ4qPR2xTyxQPIFnB31ZBe0Ea36mgN19hVPi/Rqmq5GySCRsrW5RJFPNTvLb3yuMbhmbfWxugqOh1bG2CmhoIppaVpmjnlmcIp4JIyLiaJwDi9zi69hpZdgtHB8Jgo4hFAzIwEuN3Oe4ucbuc5ziS5xOpJN1vICqMZxoQERxN29XKPq4Wmxt7cjv+nGOLj3C50WhWYpUz1b6SEtpCxoeZpAHyyRnQupmeqbHQucTlNrt1CtsJwiGlB2YJe83kke4vmkd7T3nU924cAEHzjpVEYHgSvE1Q6z532ytc8+qxjfuxsbo1tydSSSSSuZqMLcZQSPX1HaTwKvOl0+askvu24ae4D+CsXsie3K82J3cCO5Zssvlfhj2Jw+ijDBmblcPBV2JgAkbwfFe1RWPb1JDq3c8aEjt5qmrqu513qr567zjpP0dYqYqgwuvkm9W/Bwvb3aeS+nhfCMOrNlNHLvEb2uNt9gdbeC+6xvDgCDcEXB4EHctWu/CnKfLJERWIiIiAoKlQUBSoRAWliWEU9SBto2vLfVcRZ7e1rx1mnuK3UQUH0JUw/0WrkAG6KpaKuIcgH3bKPF5WZrsQj+0pWTgcYKhrXHmck2UD8RV4iChPSmJn20NZBbeXUc72fjia5vvXozpZhx/rVOzsfK2J34X2KulhJC1/rNa7vaD8UGtDi9M/wBSeF/7M0bvgV6+mxf2kf42/mvGTCKZ3rQQnvijPyXj/J2h/wC2p/8AJj/JB7T4rTM9aaFuvGVg+JWm/pXhw/rdM4jg2aOR34WklbTcGpW+rBCNeEMY+S24qdjPVa1vc0N+CCl/lXA77GOrqP7ujqcv43ta33rL6Rr5Ps6MRa76iojbpzDYs/kSFeIgoRRYmesaqna/hGKNxh8SZc5PiO5ZCpxKP14KeoAGpimfC49gZICPNyvEQcjjeIMmYBUQVtFNGc0U7ac1Jhf7QfBnFuBadCNCtzon0ojrc0TnR+lQAbRrCQxzTuljDtcp5HVp0PAnolhsW5s2VuYfeyjN5oPjmOuy1srX6/zg++5HuKuhhVOyIyAFz3aDM95Nz4p+lLChE5lU0HK51pLe0Bo7xFwq+rkLoWGNxcx1tQ6xbxB7VmzllaNdnF1W0EM/2g1FrWNuCqcZwWBjbRgg29okeRW/C1+UXyyvk0LjIQ0br2aB1VqY7KIIiScxGjQdbngFCy94tvOOW9Dcxxa9uU2uNefYvs/RORz6KAu37MDvA0B8gvmEEbqp8bnBsbpXABrfVBdYWF/E+a+wUlO2KNrG+qxoaO4K7X9sudeqIiuQEREBCiFAREQEREBERAREQSoREEO+alQ75qUBSoUoIUqEQEWvPWxxmz3BpPC+vktKrx2Jg6t5Dybu8yuzG36iNzxn3VZ+kildLh8gaCS2zrAX0B19118e6MYq+C7X9aLhxy35L7Kyc4hdjhkh02jQTdw5F3LTcuKxro9CKl+xYGMvbK0WaCOXvVW2eN+Vuq+XzGwzG2lv1Yu62miq8Vp5JWF0nDcOAA+auKbCRHbT3rYrqQSjICGAnf2LO02OLwbGhBUxOkBysc023kNF7nyK+7xSBzQ5pDmuFwQbgg7iCuGqOiNO5kNQy7HRjM8WDg46b78ARuVvQdIGRtDHRloaNNm0ZPLgtWrC36jHszxn26RStKlxKKQAte254EgOHYQtxSsscllSoREdSociFARSiAoUogIiIChSiAiIgxd81ksX/NZICIiCFrYlVCGJz/ZGg5ngFtLnOmM9mxs9txJ7mD83BSxnbxHPLxxtUpe49Y9Zx1dzPb/BZ5Lnv1SEL1y7uwrfJx5dvau8DiEMBeeN3eAGioiwnrb83x4rosUOypsvYG/mqGB9tDuO5YNuu543OPS1bZrzmFeFivZkd96yl7Oa9YyALlYJLbyPQyyknauMIIfG5h4aW7HD/lc++Gzi0/dNj4f8KywSe02v3x8NQmMxZZD+sL+J0XraMbhfGvH35TZj5z+quOIBXuBVRJLHG9hdvdxHwVOtjC5Ms7O248wrNuPcVWnKzJ1KIpWJ6IoKlQUEoiICIiAiIgIiICIiDF/zWSxd81kgIiIBXHdJpM9SBwiZbxcbn4BdgSuDD9rI9/tuJHdw91lbpn+uqPUZcx5/XvC1WGFwCSWzhcNGbfblZaUdtezf47vgrbAgc0jju6rR36k/+q0Z58xvGXXrtynZ8LOspWyizr9U8DbVasWFQWtlOn6zvzVi3cmVZPKycb7hjb3iu+joHG1naWPrO43/ACR+HQWF82+w6x3lb4hAN+YA8r2+KOhBt2G6qks+f1O3vxfpoxYUxrwWlwIN94PgscdhBZm4t+CswFr4jHnieObT+auxzvlLVOWueNkcyRZYwPtIw8nt+KyeteXTw1WzL5jBj8V24UrFhuFksD1BQVKgoJREQEREBERAREQEREGL/msli75rJAREQamKzbOCR3FrHEd9tFxVEbNHcuu6Sf0Sb+7K4vD3dVaNH6yep/G28u+6LP1trYPG8tdyP++as8JxEbrEBx3HeHcQVotXo3TvUcvT23sqWHqpMfGx1NPJdbC5qCve3ke8LeZjB4t99ly6colPUYVbqC5Upxd53AW96xbjDgdWi3ens5H/AEYLxzrKvxGpsw93xVbJij3cPetGtq3vjcL7hfy3KibJMmjLXbiErymGh7l5004e0HmATv4r0nOi9H8eV+uxpTdjTzaPgF7Lwovs2fsN+AXusFenPoUFSoKOpREQEREBERAREQEREGL/AJrJYv8AmskBERB4VtOJY3MdukaWnxFlwDKd8HUl6r2m1/uu5EHiCvoy85YWvFnNDhyIBHvU8M/FVs1+bhGyjmvQSeKpukU5hq5GxBuzaQA0a20FwvEYm8DRmbxK0Tdiy5aMl+6otva/wF/gV5fSsY3l472OVS2uLho/Y24ZXX7tbBbdRhkgDHSvke57bFpc1rGuy3s2wudx4pPUY3Lxjl9NlJ5Vsvx+mb60lu/Qrx+nYn/ZiSU8A1ht716Mo6fNcxtaTxyt1W+1oaNMoHdlV6ghnktqGtv2FzvEc1BN9+t+wWWD6gdi8zVNVM1a5e8XXdsynOvcFecgLyGje4geZXn6U3/eitej1GZJNofVZu7Xdncu55SRzXjbk6djbCw4LJQFKxPSFBUqCglERAREQEREBERAREQYv+ayWL/mskBERAWEjw0EnQAXJ7As1VdIH3YI722psf2Rv+Q8UHB0dBt53y2LNs8u33FidLrqKDBw02c0dhst6mw9rRYjcrCOPkbfBHONWTCYntILW352FwquLou8ttJM55a67CdS3Sx710guF6Ap+9LOzjmHdGZLaSg24Fp/NeR6Ny8Xt8j+a61QVP3Mv6h7WH8cTPgsrd2U+ap6l7ot7c7uQGnmvo9ULtsOKoMVw/Tq6ae9POnt4z8WGA0bDTxudG0Pc0E3a0nXXerVrQN2g8lX9H5C6nZm3tu0+BVkodTkkEREdFBUqCglERAREQEREBERAREQYv8Amsli/wCayQEREEKjqJNpOeUYy+PH/fYrxxtryXNYB1w553vcT5lBbxabvLh/Be+Yd3w814lmhXtD1m9oQejdVjHKCbX15LzczmPEaLRDJWGzMpaDpe9/4ILclYNeDuN7KvdX30cHNfyDcwPitikdpqNTvvYblzo93Ba07VtW7B5rzkNuC6PHCm5WuHJx963Vo0Ljnf3D5rfQEREBQVKgoJREQEREBERAREQEREGL/mpzDs80RAzDmEzDmERB4Vj/AKt9t+V3fuKqsAhywDgd9joiILNrrhYxuyu7CiINkkHkvJwCIgRutvssmW7ERBlYc/esHgc0RBqwOIl/VIKsMw5hEQMw5hMw5hEQMw5hQXDmERB//9k="/>
          <p:cNvSpPr>
            <a:spLocks noChangeAspect="1" noChangeArrowheads="1"/>
          </p:cNvSpPr>
          <p:nvPr/>
        </p:nvSpPr>
        <p:spPr bwMode="auto">
          <a:xfrm>
            <a:off x="155575" y="-1143000"/>
            <a:ext cx="2857500" cy="239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3884" y="1247775"/>
            <a:ext cx="3863128" cy="323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267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AJAX</a:t>
            </a:r>
            <a:r>
              <a:rPr lang="en-US" sz="3200" dirty="0"/>
              <a:t> stands for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Asynchronous JavaScript and XML</a:t>
            </a:r>
          </a:p>
          <a:p>
            <a:pPr lvl="1">
              <a:lnSpc>
                <a:spcPct val="100000"/>
              </a:lnSpc>
            </a:pPr>
            <a:r>
              <a:rPr lang="en-US" sz="2800" dirty="0" smtClean="0"/>
              <a:t>Asynchronously load </a:t>
            </a:r>
            <a:r>
              <a:rPr lang="en-US" sz="2800" dirty="0"/>
              <a:t>data from a </a:t>
            </a:r>
            <a:r>
              <a:rPr lang="en-US" sz="2800" dirty="0" smtClean="0"/>
              <a:t>service </a:t>
            </a:r>
            <a:r>
              <a:rPr lang="en-US" sz="2800" dirty="0"/>
              <a:t>and render it dynamically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jQuery provides </a:t>
            </a:r>
            <a:r>
              <a:rPr lang="en-US" sz="3200" dirty="0" smtClean="0"/>
              <a:t>several </a:t>
            </a:r>
            <a:r>
              <a:rPr lang="en-US" sz="3200" dirty="0"/>
              <a:t>methods for AJAX</a:t>
            </a:r>
          </a:p>
          <a:p>
            <a:pPr lvl="1">
              <a:lnSpc>
                <a:spcPct val="100000"/>
              </a:lnSpc>
            </a:pP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jQuery.ajax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([options])</a:t>
            </a:r>
            <a:r>
              <a:rPr lang="en-US" sz="2800" dirty="0" smtClean="0"/>
              <a:t> </a:t>
            </a:r>
            <a:r>
              <a:rPr lang="en-US" sz="2800" dirty="0"/>
              <a:t>– </a:t>
            </a:r>
            <a:r>
              <a:rPr lang="en-US" sz="2800" dirty="0" smtClean="0"/>
              <a:t>performs HTTP </a:t>
            </a:r>
            <a:r>
              <a:rPr lang="en-US" sz="2800" dirty="0"/>
              <a:t>request with full control (headers, data, method, etc…)</a:t>
            </a:r>
          </a:p>
          <a:p>
            <a:pPr lvl="1">
              <a:lnSpc>
                <a:spcPct val="100000"/>
              </a:lnSpc>
            </a:pP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jQuery.get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([url])</a:t>
            </a:r>
            <a:r>
              <a:rPr lang="en-US" sz="2800" dirty="0" smtClean="0"/>
              <a:t> </a:t>
            </a:r>
            <a:r>
              <a:rPr lang="en-US" sz="2800" dirty="0"/>
              <a:t>– </a:t>
            </a:r>
            <a:r>
              <a:rPr lang="en-US" sz="2800" dirty="0" smtClean="0"/>
              <a:t>performs HTTP </a:t>
            </a:r>
            <a:r>
              <a:rPr lang="en-US" sz="2800" dirty="0"/>
              <a:t>GET request</a:t>
            </a:r>
          </a:p>
          <a:p>
            <a:pPr lvl="1">
              <a:lnSpc>
                <a:spcPct val="100000"/>
              </a:lnSpc>
            </a:pP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jQuery.post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([url])</a:t>
            </a:r>
            <a:r>
              <a:rPr lang="en-US" sz="2800" dirty="0" smtClean="0"/>
              <a:t> </a:t>
            </a:r>
            <a:r>
              <a:rPr lang="en-US" sz="2800" dirty="0"/>
              <a:t>– </a:t>
            </a:r>
            <a:r>
              <a:rPr lang="en-US" sz="2800" dirty="0" smtClean="0"/>
              <a:t>performs HTTP </a:t>
            </a:r>
            <a:r>
              <a:rPr lang="en-US" sz="2800" dirty="0"/>
              <a:t>POST request</a:t>
            </a:r>
          </a:p>
          <a:p>
            <a:pPr lvl="1">
              <a:lnSpc>
                <a:spcPct val="100000"/>
              </a:lnSpc>
            </a:pP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jQuery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([selector]).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load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([url])</a:t>
            </a:r>
            <a:r>
              <a:rPr lang="en-US" sz="2800" dirty="0" smtClean="0"/>
              <a:t> </a:t>
            </a:r>
            <a:r>
              <a:rPr lang="en-US" sz="2800" dirty="0"/>
              <a:t>– loads the contents from the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url</a:t>
            </a:r>
            <a:r>
              <a:rPr lang="en-US" sz="2800" dirty="0"/>
              <a:t> inside the selected node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jQuery AJAX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5086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446212" y="4876800"/>
            <a:ext cx="8938472" cy="820600"/>
          </a:xfrm>
        </p:spPr>
        <p:txBody>
          <a:bodyPr/>
          <a:lstStyle/>
          <a:p>
            <a:r>
              <a:rPr lang="en-US" dirty="0" smtClean="0"/>
              <a:t>jQuery AJAX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446212" y="5754968"/>
            <a:ext cx="8938472" cy="719034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6284" y="1143000"/>
            <a:ext cx="3558328" cy="3451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461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jQuery</a:t>
            </a:r>
            <a:r>
              <a:rPr lang="en-US" dirty="0"/>
              <a:t> is a cross-browser JavaScript library </a:t>
            </a:r>
            <a:endParaRPr lang="en-US" dirty="0" smtClean="0"/>
          </a:p>
          <a:p>
            <a:pPr lvl="1">
              <a:lnSpc>
                <a:spcPct val="110000"/>
              </a:lnSpc>
            </a:pPr>
            <a:r>
              <a:rPr lang="en-US" dirty="0" smtClean="0"/>
              <a:t>Designed </a:t>
            </a:r>
            <a:r>
              <a:rPr lang="en-US" dirty="0"/>
              <a:t>to simplify the client-side scripting </a:t>
            </a:r>
            <a:r>
              <a:rPr lang="en-US" dirty="0" smtClean="0"/>
              <a:t>of DOM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The </a:t>
            </a:r>
            <a:r>
              <a:rPr lang="en-US" dirty="0"/>
              <a:t>most popular JavaScript library in use </a:t>
            </a:r>
            <a:r>
              <a:rPr lang="en-US" dirty="0" smtClean="0"/>
              <a:t>today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Free</a:t>
            </a:r>
            <a:r>
              <a:rPr lang="en-US" dirty="0"/>
              <a:t>, </a:t>
            </a:r>
            <a:r>
              <a:rPr lang="en-US" dirty="0" smtClean="0"/>
              <a:t>open-source software by jQuery Foundation</a:t>
            </a:r>
            <a:endParaRPr lang="en-US" dirty="0"/>
          </a:p>
          <a:p>
            <a:pPr>
              <a:lnSpc>
                <a:spcPct val="110000"/>
              </a:lnSpc>
            </a:pPr>
            <a:r>
              <a:rPr lang="en-US" dirty="0" smtClean="0"/>
              <a:t>jQuery's </a:t>
            </a:r>
            <a:r>
              <a:rPr lang="en-US" dirty="0"/>
              <a:t>syntax is designed to make it easier </a:t>
            </a:r>
            <a:r>
              <a:rPr lang="en-US" dirty="0" smtClean="0"/>
              <a:t>to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Navigate through the document and select</a:t>
            </a:r>
            <a:r>
              <a:rPr lang="en-US" dirty="0"/>
              <a:t> </a:t>
            </a:r>
            <a:r>
              <a:rPr lang="en-US" dirty="0" smtClean="0"/>
              <a:t>DOM elements 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Create</a:t>
            </a:r>
            <a:r>
              <a:rPr lang="en-US" dirty="0"/>
              <a:t> </a:t>
            </a:r>
            <a:r>
              <a:rPr lang="en-US" dirty="0" smtClean="0"/>
              <a:t>animations / transitions / effects</a:t>
            </a:r>
            <a:endParaRPr lang="en-US" dirty="0"/>
          </a:p>
          <a:p>
            <a:pPr lvl="1">
              <a:lnSpc>
                <a:spcPct val="110000"/>
              </a:lnSpc>
            </a:pPr>
            <a:r>
              <a:rPr lang="en-US" dirty="0" smtClean="0"/>
              <a:t>Handle</a:t>
            </a:r>
            <a:r>
              <a:rPr lang="en-US" dirty="0"/>
              <a:t> </a:t>
            </a:r>
            <a:r>
              <a:rPr lang="en-US" dirty="0" smtClean="0"/>
              <a:t>DOM events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jQuery?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28558" y="5340732"/>
            <a:ext cx="3252254" cy="1136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548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2" y="1066800"/>
            <a:ext cx="11804821" cy="557035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jQuery – the most popular</a:t>
            </a:r>
            <a:r>
              <a:rPr lang="en-US" sz="3200" dirty="0"/>
              <a:t> </a:t>
            </a:r>
            <a:r>
              <a:rPr lang="en-US" sz="3200" dirty="0" smtClean="0"/>
              <a:t>client-side JS library</a:t>
            </a:r>
          </a:p>
          <a:p>
            <a:pPr>
              <a:lnSpc>
                <a:spcPct val="100000"/>
              </a:lnSpc>
            </a:pPr>
            <a:r>
              <a:rPr lang="en-US" sz="3200" dirty="0" smtClean="0"/>
              <a:t>Select DOM elements with jQuery</a:t>
            </a:r>
          </a:p>
          <a:p>
            <a:pPr lvl="1">
              <a:lnSpc>
                <a:spcPct val="100000"/>
              </a:lnSpc>
            </a:pP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$([selector])</a:t>
            </a:r>
          </a:p>
          <a:p>
            <a:pPr>
              <a:lnSpc>
                <a:spcPct val="100000"/>
              </a:lnSpc>
            </a:pPr>
            <a:r>
              <a:rPr lang="en-US" sz="3200" dirty="0" smtClean="0"/>
              <a:t>DOM Traversal:</a:t>
            </a:r>
          </a:p>
          <a:p>
            <a:pPr lvl="1">
              <a:lnSpc>
                <a:spcPct val="100000"/>
              </a:lnSpc>
            </a:pP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$([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selector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]).next()</a:t>
            </a:r>
            <a:r>
              <a:rPr lang="en-US" sz="3000" dirty="0"/>
              <a:t> /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parent()</a:t>
            </a:r>
            <a:endParaRPr lang="en-US" sz="3000" dirty="0" smtClean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en-US" sz="3200" dirty="0" smtClean="0"/>
              <a:t>Altering the DOM:</a:t>
            </a:r>
          </a:p>
          <a:p>
            <a:pPr lvl="1">
              <a:lnSpc>
                <a:spcPct val="100000"/>
              </a:lnSpc>
            </a:pP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$([selector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]).html(…)</a:t>
            </a:r>
            <a:r>
              <a:rPr lang="en-US" sz="3000" dirty="0"/>
              <a:t> /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append(…)</a:t>
            </a:r>
            <a:endParaRPr lang="en-US" sz="3000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en-US" sz="3200" dirty="0" smtClean="0"/>
              <a:t>jQuery Events</a:t>
            </a:r>
          </a:p>
          <a:p>
            <a:pPr lvl="1">
              <a:lnSpc>
                <a:spcPct val="100000"/>
              </a:lnSpc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$([selector]).on([event], [callback]);</a:t>
            </a:r>
            <a:endParaRPr lang="en-US" sz="30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pic>
        <p:nvPicPr>
          <p:cNvPr id="12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7154" y="1828800"/>
            <a:ext cx="4724844" cy="3505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1169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80612" y="2729472"/>
            <a:ext cx="1726158" cy="932887"/>
          </a:xfrm>
          <a:prstGeom prst="roundRect">
            <a:avLst>
              <a:gd name="adj" fmla="val 2953"/>
            </a:avLst>
          </a:prstGeom>
        </p:spPr>
      </p:pic>
      <p:pic>
        <p:nvPicPr>
          <p:cNvPr id="5" name="Picture 4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2764" y="1295401"/>
            <a:ext cx="1752600" cy="804224"/>
          </a:xfrm>
          <a:prstGeom prst="roundRect">
            <a:avLst>
              <a:gd name="adj" fmla="val 3159"/>
            </a:avLst>
          </a:prstGeom>
        </p:spPr>
      </p:pic>
      <p:pic>
        <p:nvPicPr>
          <p:cNvPr id="7" name="Picture 6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68146" y="1295400"/>
            <a:ext cx="2040956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8" name="Picture 7">
            <a:hlinkClick r:id="rId9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24428" y="1295400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9" name="Picture 8">
            <a:hlinkClick r:id="rId11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12764" y="5373443"/>
            <a:ext cx="3352800" cy="849557"/>
          </a:xfrm>
          <a:prstGeom prst="roundRect">
            <a:avLst>
              <a:gd name="adj" fmla="val 3159"/>
            </a:avLst>
          </a:prstGeom>
        </p:spPr>
      </p:pic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JQuery</a:t>
            </a:r>
            <a:endParaRPr lang="en-US" dirty="0"/>
          </a:p>
        </p:txBody>
      </p:sp>
      <p:pic>
        <p:nvPicPr>
          <p:cNvPr id="13" name="Picture 12">
            <a:hlinkClick r:id="rId13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358563" y="5373443"/>
            <a:ext cx="2753589" cy="849556"/>
          </a:xfrm>
          <a:prstGeom prst="roundRect">
            <a:avLst>
              <a:gd name="adj" fmla="val 2953"/>
            </a:avLst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hlinkClick r:id="rId15"/>
              </a:rPr>
              <a:t>https://softuni.bg/courses/javascript-applications/</a:t>
            </a:r>
            <a:endParaRPr lang="en-US" dirty="0"/>
          </a:p>
        </p:txBody>
      </p:sp>
      <p:pic>
        <p:nvPicPr>
          <p:cNvPr id="16" name="Picture 15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633728" y="5373443"/>
            <a:ext cx="4073042" cy="849556"/>
          </a:xfrm>
          <a:prstGeom prst="roundRect">
            <a:avLst>
              <a:gd name="adj" fmla="val 3159"/>
            </a:avLst>
          </a:prstGeom>
        </p:spPr>
      </p:pic>
      <p:pic>
        <p:nvPicPr>
          <p:cNvPr id="18" name="Picture 17">
            <a:hlinkClick r:id="rId18"/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075612" y="1316222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4" name="Picture 3">
            <a:hlinkClick r:id="rId20"/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713413" y="4251041"/>
            <a:ext cx="5993358" cy="550371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2585407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License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</a:t>
            </a:r>
            <a:r>
              <a:rPr lang="en-US" dirty="0" smtClean="0"/>
              <a:t>course (slides, examples, demos, videos, homework, etc.)</a:t>
            </a:r>
            <a:br>
              <a:rPr lang="en-US" dirty="0" smtClean="0"/>
            </a:br>
            <a:r>
              <a:rPr lang="en-US" dirty="0" smtClean="0"/>
              <a:t>is </a:t>
            </a:r>
            <a:r>
              <a:rPr lang="en-US" dirty="0"/>
              <a:t>licensed </a:t>
            </a:r>
            <a:r>
              <a:rPr lang="en-US" dirty="0" smtClean="0"/>
              <a:t>under </a:t>
            </a:r>
            <a:r>
              <a:rPr lang="en-US" dirty="0"/>
              <a:t>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4.0 International</a:t>
            </a:r>
            <a:r>
              <a:rPr lang="en-US" dirty="0"/>
              <a:t>" </a:t>
            </a:r>
            <a:r>
              <a:rPr lang="en-US" dirty="0" smtClean="0"/>
              <a:t>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42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88815" y="4724400"/>
            <a:ext cx="11804822" cy="1997079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2400" dirty="0" smtClean="0"/>
              <a:t>Attribution: this work may contain portions from</a:t>
            </a:r>
          </a:p>
          <a:p>
            <a:pPr lvl="1"/>
            <a:r>
              <a:rPr lang="en-US" sz="2000" dirty="0" smtClean="0"/>
              <a:t>"</a:t>
            </a:r>
            <a:r>
              <a:rPr lang="en-US" sz="2000" dirty="0" smtClean="0">
                <a:hlinkClick r:id="rId5"/>
              </a:rPr>
              <a:t>JavaScript Applications</a:t>
            </a:r>
            <a:r>
              <a:rPr lang="en-US" sz="2000" dirty="0" smtClean="0"/>
              <a:t>" </a:t>
            </a:r>
            <a:r>
              <a:rPr lang="en-US" sz="2000" dirty="0"/>
              <a:t>course by </a:t>
            </a:r>
            <a:r>
              <a:rPr lang="en-US" sz="2000" noProof="1"/>
              <a:t>Telerik Academy</a:t>
            </a:r>
            <a:r>
              <a:rPr lang="en-US" sz="2000" dirty="0"/>
              <a:t> under </a:t>
            </a:r>
            <a:r>
              <a:rPr lang="en-US" sz="2000" dirty="0">
                <a:hlinkClick r:id="rId6"/>
              </a:rPr>
              <a:t>CC-BY-NC-SA</a:t>
            </a:r>
            <a:r>
              <a:rPr lang="en-US" sz="2000" dirty="0"/>
              <a:t> license</a:t>
            </a:r>
          </a:p>
        </p:txBody>
      </p:sp>
    </p:spTree>
    <p:extLst>
      <p:ext uri="{BB962C8B-B14F-4D97-AF65-F5344CB8AC3E}">
        <p14:creationId xmlns:p14="http://schemas.microsoft.com/office/powerpoint/2010/main" val="4007765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Software University Foundation 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University </a:t>
            </a:r>
            <a:r>
              <a:rPr lang="en-US" dirty="0"/>
              <a:t>@ </a:t>
            </a:r>
            <a:r>
              <a:rPr lang="en-US" dirty="0" smtClean="0"/>
              <a:t>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</a:t>
            </a:r>
            <a:r>
              <a:rPr lang="en-US" dirty="0"/>
              <a:t>University @ </a:t>
            </a:r>
            <a:r>
              <a:rPr lang="en-US" dirty="0" smtClean="0"/>
              <a:t>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 smtClean="0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descr="http://softuni.bg" title="Software University">
            <a:hlinkClick r:id="rId4" tooltip="Software University"/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6400" y="1594686"/>
            <a:ext cx="1701050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descr="http://softuni.org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descr="http://www.facebook.com/SoftwareUniversity" title="Software University @ Facebook">
            <a:hlinkClick r:id="rId10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http://www.youtube.com/SoftwareUniversity" title="Software University Videos @ YouTube">
            <a:hlinkClick r:id="rId6" tooltip="Software University YouTube Video Channel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7" tooltip="Software University Discussion Forum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4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762304" y="3093954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422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jQuery has very large community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hlinkClick r:id="rId2"/>
              </a:rPr>
              <a:t>Used in 540,000 sites</a:t>
            </a:r>
            <a:r>
              <a:rPr lang="en-US" dirty="0" smtClean="0"/>
              <a:t> (Nov 2014)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Microsoft adopted jQuery within Visual </a:t>
            </a:r>
            <a:r>
              <a:rPr lang="en-US" dirty="0" smtClean="0"/>
              <a:t>Studio ad ASP.NET MVC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jQuery provides </a:t>
            </a:r>
            <a:r>
              <a:rPr lang="en-US" dirty="0"/>
              <a:t>capabilities for developers to create 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plugins</a:t>
            </a:r>
            <a:r>
              <a:rPr lang="en-US" dirty="0" smtClean="0"/>
              <a:t> for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Low-level interaction and animations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Advanced effects and high-level, theme-able widgets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Creation of powerful and dynamic web pages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Official web site</a:t>
            </a:r>
            <a:r>
              <a:rPr lang="en-US" dirty="0"/>
              <a:t>: </a:t>
            </a:r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jquery.com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jQuery? (2)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595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ym typeface="Lucida Grande" charset="0"/>
              </a:rPr>
              <a:t>Easy to learn </a:t>
            </a:r>
          </a:p>
          <a:p>
            <a:r>
              <a:rPr lang="en-US" dirty="0" smtClean="0">
                <a:sym typeface="Lucida Grande" charset="0"/>
              </a:rPr>
              <a:t>Easy </a:t>
            </a:r>
            <a:r>
              <a:rPr lang="en-US" dirty="0">
                <a:sym typeface="Lucida Grande" charset="0"/>
              </a:rPr>
              <a:t>to </a:t>
            </a:r>
            <a:r>
              <a:rPr lang="en-US" dirty="0" smtClean="0">
                <a:sym typeface="Lucida Grande" charset="0"/>
              </a:rPr>
              <a:t>extend</a:t>
            </a:r>
          </a:p>
          <a:p>
            <a:pPr lvl="1"/>
            <a:r>
              <a:rPr lang="en-US" dirty="0" smtClean="0">
                <a:sym typeface="Lucida Grande" charset="0"/>
              </a:rPr>
              <a:t>Create </a:t>
            </a:r>
            <a:r>
              <a:rPr lang="en-US" dirty="0">
                <a:sym typeface="Lucida Grande" charset="0"/>
              </a:rPr>
              <a:t>new jQuery plugins by </a:t>
            </a:r>
            <a:r>
              <a:rPr lang="en-US" dirty="0" smtClean="0">
                <a:sym typeface="Lucida Grande" charset="0"/>
              </a:rPr>
              <a:t>writing </a:t>
            </a:r>
            <a:r>
              <a:rPr lang="en-US" dirty="0">
                <a:sym typeface="Lucida Grande" charset="0"/>
              </a:rPr>
              <a:t>JavaScript </a:t>
            </a:r>
            <a:r>
              <a:rPr lang="en-US" dirty="0" smtClean="0">
                <a:sym typeface="Lucida Grande" charset="0"/>
              </a:rPr>
              <a:t>functions</a:t>
            </a:r>
            <a:endParaRPr lang="en-US" dirty="0">
              <a:sym typeface="Lucida Grande" charset="0"/>
            </a:endParaRPr>
          </a:p>
          <a:p>
            <a:r>
              <a:rPr lang="en-US" dirty="0">
                <a:sym typeface="Lucida Grande" charset="0"/>
              </a:rPr>
              <a:t>Powerful DOM Selection </a:t>
            </a:r>
            <a:endParaRPr lang="en-US" dirty="0" smtClean="0">
              <a:sym typeface="Lucida Grande" charset="0"/>
            </a:endParaRPr>
          </a:p>
          <a:p>
            <a:pPr lvl="1"/>
            <a:r>
              <a:rPr lang="en-US" dirty="0" smtClean="0">
                <a:sym typeface="Lucida Grande" charset="0"/>
              </a:rPr>
              <a:t>Powered </a:t>
            </a:r>
            <a:r>
              <a:rPr lang="en-US" dirty="0">
                <a:sym typeface="Lucida Grande" charset="0"/>
              </a:rPr>
              <a:t>by CSS 3.0</a:t>
            </a:r>
          </a:p>
          <a:p>
            <a:r>
              <a:rPr lang="en-US" dirty="0" smtClean="0">
                <a:sym typeface="Lucida Grande" charset="0"/>
              </a:rPr>
              <a:t>Lightweight</a:t>
            </a:r>
            <a:endParaRPr lang="en-US" dirty="0">
              <a:sym typeface="Lucida Grande" charset="0"/>
            </a:endParaRPr>
          </a:p>
          <a:p>
            <a:r>
              <a:rPr lang="en-US" dirty="0">
                <a:sym typeface="Lucida Grande" charset="0"/>
              </a:rPr>
              <a:t>Community </a:t>
            </a:r>
            <a:r>
              <a:rPr lang="en-US" dirty="0" smtClean="0">
                <a:sym typeface="Lucida Grande" charset="0"/>
              </a:rPr>
              <a:t>Support </a:t>
            </a:r>
          </a:p>
          <a:p>
            <a:pPr lvl="1"/>
            <a:r>
              <a:rPr lang="en-US" dirty="0" smtClean="0">
                <a:sym typeface="Lucida Grande" charset="0"/>
              </a:rPr>
              <a:t>Large </a:t>
            </a:r>
            <a:r>
              <a:rPr lang="en-US" dirty="0">
                <a:sym typeface="Lucida Grande" charset="0"/>
              </a:rPr>
              <a:t>community of developers and </a:t>
            </a:r>
            <a:r>
              <a:rPr lang="en-US" dirty="0" smtClean="0">
                <a:sym typeface="Lucida Grande" charset="0"/>
              </a:rPr>
              <a:t>geeks</a:t>
            </a:r>
            <a:endParaRPr lang="en-US" dirty="0">
              <a:sym typeface="Lucida Grande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jQuery is So Popular?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6012" y="3505200"/>
            <a:ext cx="3784599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140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Download the jQuery scripts from:</a:t>
            </a:r>
          </a:p>
          <a:p>
            <a:pPr lvl="1"/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www.jquery.com</a:t>
            </a:r>
            <a:endParaRPr lang="en-US" dirty="0" smtClean="0"/>
          </a:p>
          <a:p>
            <a:r>
              <a:rPr lang="en-US" dirty="0" smtClean="0"/>
              <a:t>Self </a:t>
            </a:r>
            <a:r>
              <a:rPr lang="en-US" dirty="0"/>
              <a:t>hosted</a:t>
            </a:r>
          </a:p>
          <a:p>
            <a:pPr lvl="1"/>
            <a:r>
              <a:rPr lang="en-US" dirty="0"/>
              <a:t>You can choose to self host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b="1" dirty="0" err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js</a:t>
            </a:r>
            <a:r>
              <a:rPr lang="en-US" dirty="0"/>
              <a:t> file</a:t>
            </a:r>
          </a:p>
          <a:p>
            <a:pPr lvl="1"/>
            <a:r>
              <a:rPr lang="en-US" dirty="0"/>
              <a:t>E.g.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jquery-2.2.1.js</a:t>
            </a:r>
            <a:r>
              <a:rPr lang="en-US" dirty="0" smtClean="0"/>
              <a:t> </a:t>
            </a:r>
            <a:r>
              <a:rPr lang="en-US" dirty="0"/>
              <a:t>or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.min.js</a:t>
            </a:r>
            <a:r>
              <a:rPr lang="en-US" dirty="0"/>
              <a:t> file</a:t>
            </a:r>
          </a:p>
          <a:p>
            <a:r>
              <a:rPr lang="en-US" dirty="0"/>
              <a:t>Use it from CDN (content delivery network)</a:t>
            </a:r>
          </a:p>
          <a:p>
            <a:pPr lvl="1"/>
            <a:r>
              <a:rPr lang="en-US" dirty="0"/>
              <a:t>Microsoft, jQuery, Google CDNs</a:t>
            </a:r>
          </a:p>
          <a:p>
            <a:pPr lvl="1"/>
            <a:r>
              <a:rPr lang="en-US" dirty="0"/>
              <a:t>e.g. </a:t>
            </a:r>
            <a:r>
              <a:rPr lang="en-US" dirty="0" smtClean="0">
                <a:hlinkClick r:id="rId3"/>
              </a:rPr>
              <a:t>http://code.jquery.com/jquery-2.2.1.js</a:t>
            </a:r>
            <a:endParaRPr lang="en-US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Add jQuery to a Web Site?</a:t>
            </a:r>
          </a:p>
        </p:txBody>
      </p:sp>
    </p:spTree>
    <p:extLst>
      <p:ext uri="{BB962C8B-B14F-4D97-AF65-F5344CB8AC3E}">
        <p14:creationId xmlns:p14="http://schemas.microsoft.com/office/powerpoint/2010/main" val="2140256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4828164"/>
            <a:ext cx="8938472" cy="820600"/>
          </a:xfrm>
        </p:spPr>
        <p:txBody>
          <a:bodyPr/>
          <a:lstStyle/>
          <a:p>
            <a:r>
              <a:rPr lang="en-US" dirty="0" smtClean="0"/>
              <a:t>Including jQuery in a Project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446212" y="5740108"/>
            <a:ext cx="8938472" cy="688256"/>
          </a:xfrm>
        </p:spPr>
        <p:txBody>
          <a:bodyPr/>
          <a:lstStyle/>
          <a:p>
            <a:r>
              <a:rPr lang="en-GB" dirty="0" smtClean="0"/>
              <a:t>Live Demo</a:t>
            </a:r>
            <a:endParaRPr lang="en-GB" dirty="0"/>
          </a:p>
        </p:txBody>
      </p:sp>
      <p:pic>
        <p:nvPicPr>
          <p:cNvPr id="3" name="Picture 2" descr="http://www.logicbay.com/Portals/23667/images/Integrate_CRM_System_With_PRM_System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421" y="2008764"/>
            <a:ext cx="3496054" cy="2446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jstricks.com/wp-content/uploads/2014/07/jquery-o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5412" y="1219200"/>
            <a:ext cx="2668219" cy="1551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8868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35884" y="5504000"/>
            <a:ext cx="9959128" cy="820600"/>
          </a:xfrm>
        </p:spPr>
        <p:txBody>
          <a:bodyPr/>
          <a:lstStyle/>
          <a:p>
            <a:r>
              <a:rPr lang="en-US" dirty="0" smtClean="0"/>
              <a:t>Selectors and DOM Manipulation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39663">
            <a:off x="5772769" y="3390120"/>
            <a:ext cx="4507891" cy="1371109"/>
          </a:xfrm>
          <a:prstGeom prst="roundRect">
            <a:avLst>
              <a:gd name="adj" fmla="val 5466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21737">
            <a:off x="2569136" y="3075313"/>
            <a:ext cx="1905000" cy="1657350"/>
          </a:xfrm>
          <a:prstGeom prst="roundRect">
            <a:avLst>
              <a:gd name="adj" fmla="val 7148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0612" y="699459"/>
            <a:ext cx="2491588" cy="2233414"/>
          </a:xfrm>
          <a:prstGeom prst="rect">
            <a:avLst/>
          </a:prstGeom>
          <a:noFill/>
          <a:ln>
            <a:noFill/>
          </a:ln>
          <a:effectLst>
            <a:glow rad="101600">
              <a:schemeClr val="tx2">
                <a:lumMod val="60000"/>
                <a:lumOff val="40000"/>
                <a:alpha val="6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 descr="http://herberthamaral.com/wp-content/uploads/2010/11/jquery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37113">
            <a:off x="3155720" y="910872"/>
            <a:ext cx="1423622" cy="1819759"/>
          </a:xfrm>
          <a:prstGeom prst="rect">
            <a:avLst/>
          </a:prstGeom>
          <a:noFill/>
          <a:effectLst>
            <a:glow rad="101600">
              <a:schemeClr val="accent5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4778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3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3.xml><?xml version="1.0" encoding="utf-8"?>
<a:theme xmlns:a="http://schemas.openxmlformats.org/drawingml/2006/main" name="2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Software-University-Foundation</Template>
  <TotalTime>0</TotalTime>
  <Words>1874</Words>
  <Application>Microsoft Office PowerPoint</Application>
  <PresentationFormat>Custom</PresentationFormat>
  <Paragraphs>359</Paragraphs>
  <Slides>43</Slides>
  <Notes>7</Notes>
  <HiddenSlides>0</HiddenSlides>
  <MMClips>0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43</vt:i4>
      </vt:variant>
    </vt:vector>
  </HeadingPairs>
  <TitlesOfParts>
    <vt:vector size="46" baseType="lpstr">
      <vt:lpstr>SoftUni 16x9</vt:lpstr>
      <vt:lpstr>3_SoftUni 16x9</vt:lpstr>
      <vt:lpstr>2_SoftUni 16x9</vt:lpstr>
      <vt:lpstr>jQuery Overview</vt:lpstr>
      <vt:lpstr>Table of Contents</vt:lpstr>
      <vt:lpstr>What is jQuery?</vt:lpstr>
      <vt:lpstr>What is jQuery?</vt:lpstr>
      <vt:lpstr>What is jQuery? (2)</vt:lpstr>
      <vt:lpstr>Why jQuery is So Popular?</vt:lpstr>
      <vt:lpstr>How to Add jQuery to a Web Site?</vt:lpstr>
      <vt:lpstr>Including jQuery in a Project</vt:lpstr>
      <vt:lpstr>Selectors and DOM Manipulation</vt:lpstr>
      <vt:lpstr>Selection with jQuery</vt:lpstr>
      <vt:lpstr>jQuery Selectors</vt:lpstr>
      <vt:lpstr>Filter Selectors</vt:lpstr>
      <vt:lpstr>Attribute Selectors</vt:lpstr>
      <vt:lpstr>Selection with jQuery</vt:lpstr>
      <vt:lpstr>DOM Traversal</vt:lpstr>
      <vt:lpstr>DOM Traversal</vt:lpstr>
      <vt:lpstr>DOM Traversal: Next and Previous</vt:lpstr>
      <vt:lpstr>DOM Traversal: Parent</vt:lpstr>
      <vt:lpstr>DOM Traversal: Children</vt:lpstr>
      <vt:lpstr>DOM Traversal</vt:lpstr>
      <vt:lpstr>Altering the DOM with jQuery</vt:lpstr>
      <vt:lpstr>Adding Elements</vt:lpstr>
      <vt:lpstr>Creating Elements</vt:lpstr>
      <vt:lpstr>Removing Elements</vt:lpstr>
      <vt:lpstr>Altering the DOM with jQuery</vt:lpstr>
      <vt:lpstr>jQuery Extended DOM Elements</vt:lpstr>
      <vt:lpstr>jQuery Objects</vt:lpstr>
      <vt:lpstr>Properties of jQuery Elements</vt:lpstr>
      <vt:lpstr>Changing the Elements Content</vt:lpstr>
      <vt:lpstr>jQuery Events</vt:lpstr>
      <vt:lpstr>jQuery Events</vt:lpstr>
      <vt:lpstr>jQuery Events (2)</vt:lpstr>
      <vt:lpstr>jQuery Event Handlers</vt:lpstr>
      <vt:lpstr>Chaining Function Calls</vt:lpstr>
      <vt:lpstr>jQuery: Chaining Function Calls</vt:lpstr>
      <vt:lpstr>jQuery Function Calls Chaining</vt:lpstr>
      <vt:lpstr>jQuery AJAX</vt:lpstr>
      <vt:lpstr>jQuery AJAX</vt:lpstr>
      <vt:lpstr>jQuery AJAX</vt:lpstr>
      <vt:lpstr>Summary</vt:lpstr>
      <vt:lpstr>JQuery</vt:lpstr>
      <vt:lpstr>License</vt:lpstr>
      <vt:lpstr>Free Trainings @ Software University</vt:lpstr>
    </vt:vector>
  </TitlesOfParts>
  <Manager/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jQuery Overview</dc:title>
  <dc:subject>Software Development Course</dc:subject>
  <dc:creator/>
  <cp:keywords>JavaScript, JS, programming, SoftUni, Software University, programming, software development, software engineering, course, Web development, Applications, jQuery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2016-02-24T17:03:22Z</dcterms:modified>
  <cp:category>JavaScript, JS, programming, Applications, jQuery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